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4.xml" ContentType="application/vnd.openxmlformats-officedocument.presentationml.notesSlide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1.xml" ContentType="application/vnd.openxmlformats-officedocument.drawingml.chart+xml"/>
  <Override PartName="/ppt/drawings/drawing9.xml" ContentType="application/vnd.openxmlformats-officedocument.drawingml.chartshapes+xml"/>
  <Override PartName="/ppt/notesSlides/notesSlide2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2.xml" ContentType="application/vnd.ms-office.chartcolorstyle+xml"/>
  <Override PartName="/ppt/charts/style2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200" r:id="rId1"/>
  </p:sldMasterIdLst>
  <p:notesMasterIdLst>
    <p:notesMasterId r:id="rId40"/>
  </p:notesMasterIdLst>
  <p:handoutMasterIdLst>
    <p:handoutMasterId r:id="rId41"/>
  </p:handoutMasterIdLst>
  <p:sldIdLst>
    <p:sldId id="306" r:id="rId2"/>
    <p:sldId id="387" r:id="rId3"/>
    <p:sldId id="447" r:id="rId4"/>
    <p:sldId id="312" r:id="rId5"/>
    <p:sldId id="449" r:id="rId6"/>
    <p:sldId id="450" r:id="rId7"/>
    <p:sldId id="429" r:id="rId8"/>
    <p:sldId id="372" r:id="rId9"/>
    <p:sldId id="314" r:id="rId10"/>
    <p:sldId id="317" r:id="rId11"/>
    <p:sldId id="318" r:id="rId12"/>
    <p:sldId id="356" r:id="rId13"/>
    <p:sldId id="460" r:id="rId14"/>
    <p:sldId id="324" r:id="rId15"/>
    <p:sldId id="448" r:id="rId16"/>
    <p:sldId id="459" r:id="rId17"/>
    <p:sldId id="326" r:id="rId18"/>
    <p:sldId id="457" r:id="rId19"/>
    <p:sldId id="401" r:id="rId20"/>
    <p:sldId id="360" r:id="rId21"/>
    <p:sldId id="361" r:id="rId22"/>
    <p:sldId id="385" r:id="rId23"/>
    <p:sldId id="456" r:id="rId24"/>
    <p:sldId id="463" r:id="rId25"/>
    <p:sldId id="416" r:id="rId26"/>
    <p:sldId id="464" r:id="rId27"/>
    <p:sldId id="394" r:id="rId28"/>
    <p:sldId id="418" r:id="rId29"/>
    <p:sldId id="453" r:id="rId30"/>
    <p:sldId id="412" r:id="rId31"/>
    <p:sldId id="341" r:id="rId32"/>
    <p:sldId id="391" r:id="rId33"/>
    <p:sldId id="444" r:id="rId34"/>
    <p:sldId id="336" r:id="rId35"/>
    <p:sldId id="373" r:id="rId36"/>
    <p:sldId id="446" r:id="rId37"/>
    <p:sldId id="365" r:id="rId38"/>
    <p:sldId id="461" r:id="rId3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734CB51-847A-4FEB-8698-B5A3A7692871}">
          <p14:sldIdLst>
            <p14:sldId id="306"/>
            <p14:sldId id="387"/>
            <p14:sldId id="447"/>
            <p14:sldId id="312"/>
            <p14:sldId id="449"/>
            <p14:sldId id="450"/>
            <p14:sldId id="429"/>
            <p14:sldId id="372"/>
            <p14:sldId id="314"/>
            <p14:sldId id="317"/>
            <p14:sldId id="318"/>
            <p14:sldId id="356"/>
            <p14:sldId id="460"/>
            <p14:sldId id="324"/>
            <p14:sldId id="448"/>
            <p14:sldId id="459"/>
            <p14:sldId id="326"/>
            <p14:sldId id="457"/>
            <p14:sldId id="401"/>
            <p14:sldId id="360"/>
            <p14:sldId id="361"/>
            <p14:sldId id="385"/>
            <p14:sldId id="456"/>
            <p14:sldId id="463"/>
            <p14:sldId id="416"/>
            <p14:sldId id="464"/>
            <p14:sldId id="394"/>
            <p14:sldId id="418"/>
            <p14:sldId id="453"/>
            <p14:sldId id="412"/>
            <p14:sldId id="341"/>
            <p14:sldId id="391"/>
            <p14:sldId id="444"/>
            <p14:sldId id="336"/>
            <p14:sldId id="373"/>
            <p14:sldId id="446"/>
            <p14:sldId id="365"/>
            <p14:sldId id="461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9999FF"/>
    <a:srgbClr val="CCCCFF"/>
    <a:srgbClr val="9966FF"/>
    <a:srgbClr val="B4D686"/>
    <a:srgbClr val="2ED070"/>
    <a:srgbClr val="00FF00"/>
    <a:srgbClr val="7A5595"/>
    <a:srgbClr val="DCFDD3"/>
    <a:srgbClr val="E0D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9988" autoAdjust="0"/>
  </p:normalViewPr>
  <p:slideViewPr>
    <p:cSldViewPr>
      <p:cViewPr varScale="1">
        <p:scale>
          <a:sx n="100" d="100"/>
          <a:sy n="100" d="100"/>
        </p:scale>
        <p:origin x="-18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6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6"/>
    </p:cViewPr>
  </p:sorterViewPr>
  <p:notesViewPr>
    <p:cSldViewPr>
      <p:cViewPr varScale="1">
        <p:scale>
          <a:sx n="83" d="100"/>
          <a:sy n="83" d="100"/>
        </p:scale>
        <p:origin x="-1020" y="-102"/>
      </p:cViewPr>
      <p:guideLst>
        <p:guide orient="horz" pos="3108"/>
        <p:guide orient="horz" pos="3127"/>
        <p:guide pos="2122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Relationship Id="rId4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5.xlsx"/><Relationship Id="rId4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6.xlsx"/><Relationship Id="rId4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1493338347021272E-4"/>
          <c:y val="9.8033325095397625E-4"/>
          <c:w val="0.85002383667297599"/>
          <c:h val="0.875055832798623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
(решение Думы города Покачи 
от 13.12.2023 №76) 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1908528.4</c:v>
                </c:pt>
                <c:pt idx="1">
                  <c:v>1908528.4</c:v>
                </c:pt>
                <c:pt idx="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4C-40E1-BEFE-0D28676000A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план
(решение Думы города Покачи 
от 25.12.2024 №100)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2247003.1</c:v>
                </c:pt>
                <c:pt idx="1">
                  <c:v>2406835.7000000002</c:v>
                </c:pt>
                <c:pt idx="2">
                  <c:v>-161516.9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34C-40E1-BEFE-0D28676000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2380800"/>
        <c:axId val="52382336"/>
        <c:axId val="0"/>
      </c:bar3DChart>
      <c:catAx>
        <c:axId val="52380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2382336"/>
        <c:crosses val="autoZero"/>
        <c:auto val="1"/>
        <c:lblAlgn val="ctr"/>
        <c:lblOffset val="100"/>
        <c:noMultiLvlLbl val="0"/>
      </c:catAx>
      <c:valAx>
        <c:axId val="52382336"/>
        <c:scaling>
          <c:orientation val="minMax"/>
        </c:scaling>
        <c:delete val="1"/>
        <c:axPos val="l"/>
        <c:majorGridlines/>
        <c:numFmt formatCode="#,##0.0" sourceLinked="1"/>
        <c:majorTickMark val="out"/>
        <c:minorTickMark val="none"/>
        <c:tickLblPos val="nextTo"/>
        <c:crossAx val="523808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"/>
          <c:y val="0.79165208058643377"/>
          <c:w val="0.40730999758532344"/>
          <c:h val="0.18534323480965884"/>
        </c:manualLayout>
      </c:layout>
      <c:overlay val="0"/>
      <c:txPr>
        <a:bodyPr rot="0"/>
        <a:lstStyle/>
        <a:p>
          <a:pPr algn="just"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2500000000000001"/>
          <c:y val="0.15675014951947119"/>
          <c:w val="0.75416666666666654"/>
          <c:h val="0.739687118449739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8"/>
            <c:bubble3D val="0"/>
            <c:explosion val="23"/>
            <c:extLst xmlns:c16r2="http://schemas.microsoft.com/office/drawing/2015/06/chart">
              <c:ext xmlns:c16="http://schemas.microsoft.com/office/drawing/2014/chart" uri="{C3380CC4-5D6E-409C-BE32-E72D297353CC}">
                <c16:uniqueId val="{00000000-F8CB-4A0E-9500-6590E070CB5F}"/>
              </c:ext>
            </c:extLst>
          </c:dPt>
          <c:dLbls>
            <c:dLbl>
              <c:idx val="0"/>
              <c:layout>
                <c:manualLayout>
                  <c:x val="-0.10615974345144544"/>
                  <c:y val="-0.17250025460125931"/>
                </c:manualLayout>
              </c:layout>
              <c:tx>
                <c:rich>
                  <a:bodyPr/>
                  <a:lstStyle/>
                  <a:p>
                    <a:pPr>
                      <a:defRPr sz="1200" b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Зарплата и начисления; </a:t>
                    </a:r>
                    <a:r>
                      <a:rPr lang="ru-RU" dirty="0" smtClean="0"/>
                      <a:t>   </a:t>
                    </a:r>
                  </a:p>
                  <a:p>
                    <a:pPr>
                      <a:defRPr sz="1200" b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1 </a:t>
                    </a:r>
                    <a:r>
                      <a:rPr lang="ru-RU" dirty="0"/>
                      <a:t>467 </a:t>
                    </a:r>
                    <a:r>
                      <a:rPr lang="ru-RU" dirty="0" smtClean="0"/>
                      <a:t>767,4</a:t>
                    </a:r>
                    <a:r>
                      <a:rPr lang="ru-RU" dirty="0"/>
                      <a:t>; 63,1%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CB-4A0E-9500-6590E070CB5F}"/>
                </c:ext>
              </c:extLst>
            </c:dLbl>
            <c:dLbl>
              <c:idx val="1"/>
              <c:layout>
                <c:manualLayout>
                  <c:x val="0.23790045959071171"/>
                  <c:y val="0.1394207759511193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Прочие выплаты; 34 </a:t>
                    </a:r>
                    <a:r>
                      <a:rPr lang="ru-RU" dirty="0" smtClean="0"/>
                      <a:t>158,2; </a:t>
                    </a:r>
                    <a:r>
                      <a:rPr lang="ru-RU" dirty="0"/>
                      <a:t>1,5%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07-4FE5-B16B-33C2A946E356}"/>
                </c:ext>
              </c:extLst>
            </c:dLbl>
            <c:dLbl>
              <c:idx val="2"/>
              <c:layout>
                <c:manualLayout>
                  <c:x val="-2.7581778569736936E-2"/>
                  <c:y val="0.1620544261499793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Транспортные услуги и связь; 11 </a:t>
                    </a:r>
                    <a:r>
                      <a:rPr lang="ru-RU" dirty="0" smtClean="0"/>
                      <a:t>959,2; </a:t>
                    </a:r>
                    <a:r>
                      <a:rPr lang="ru-RU" dirty="0"/>
                      <a:t>0,5%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707-4FE5-B16B-33C2A946E356}"/>
                </c:ext>
              </c:extLst>
            </c:dLbl>
            <c:dLbl>
              <c:idx val="3"/>
              <c:layout>
                <c:manualLayout>
                  <c:x val="-1.117417605321779E-2"/>
                  <c:y val="9.79105440374290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Коммунальные </a:t>
                    </a:r>
                    <a:r>
                      <a:rPr lang="ru-RU" dirty="0"/>
                      <a:t>услуги; </a:t>
                    </a:r>
                    <a:endParaRPr lang="ru-RU" dirty="0" smtClean="0"/>
                  </a:p>
                  <a:p>
                    <a:r>
                      <a:rPr lang="ru-RU" dirty="0" smtClean="0"/>
                      <a:t>76 </a:t>
                    </a:r>
                    <a:r>
                      <a:rPr lang="ru-RU" dirty="0"/>
                      <a:t>781,6; 3,3%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8CB-4A0E-9500-6590E070CB5F}"/>
                </c:ext>
              </c:extLst>
            </c:dLbl>
            <c:dLbl>
              <c:idx val="4"/>
              <c:layout>
                <c:manualLayout>
                  <c:x val="-3.6602633623443237E-2"/>
                  <c:y val="0.19906524514605975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CB-4A0E-9500-6590E070CB5F}"/>
                </c:ext>
              </c:extLst>
            </c:dLbl>
            <c:dLbl>
              <c:idx val="5"/>
              <c:layout>
                <c:manualLayout>
                  <c:x val="-0.12768411375197833"/>
                  <c:y val="0.1795208423667207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8CB-4A0E-9500-6590E070CB5F}"/>
                </c:ext>
              </c:extLst>
            </c:dLbl>
            <c:dLbl>
              <c:idx val="6"/>
              <c:layout>
                <c:manualLayout>
                  <c:x val="-0.26249564136019277"/>
                  <c:y val="0.1280962771737675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Страхование</a:t>
                    </a:r>
                    <a:r>
                      <a:rPr lang="ru-RU" dirty="0"/>
                      <a:t>; 643,6; </a:t>
                    </a:r>
                    <a:r>
                      <a:rPr lang="ru-RU" dirty="0" smtClean="0"/>
                      <a:t>0,03%</a:t>
                    </a:r>
                    <a:endParaRPr lang="ru-RU" dirty="0"/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8CB-4A0E-9500-6590E070CB5F}"/>
                </c:ext>
              </c:extLst>
            </c:dLbl>
            <c:dLbl>
              <c:idx val="7"/>
              <c:layout>
                <c:manualLayout>
                  <c:x val="-0.1292398969132528"/>
                  <c:y val="6.8883761047498215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8CB-4A0E-9500-6590E070CB5F}"/>
                </c:ext>
              </c:extLst>
            </c:dLbl>
            <c:dLbl>
              <c:idx val="8"/>
              <c:layout>
                <c:manualLayout>
                  <c:x val="-0.22144686741607597"/>
                  <c:y val="-8.5249917026663888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CB-4A0E-9500-6590E070CB5F}"/>
                </c:ext>
              </c:extLst>
            </c:dLbl>
            <c:dLbl>
              <c:idx val="9"/>
              <c:layout>
                <c:manualLayout>
                  <c:x val="2.3804181497694182E-2"/>
                  <c:y val="-2.2401462471963042E-2"/>
                </c:manualLayout>
              </c:layout>
              <c:dLblPos val="bestFit"/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8CB-4A0E-9500-6590E070CB5F}"/>
                </c:ext>
              </c:extLst>
            </c:dLbl>
            <c:dLbl>
              <c:idx val="10"/>
              <c:layout>
                <c:manualLayout>
                  <c:x val="0.56075922043487636"/>
                  <c:y val="0.10300704738045151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8CB-4A0E-9500-6590E070CB5F}"/>
                </c:ext>
              </c:extLst>
            </c:dLbl>
            <c:dLbl>
              <c:idx val="11"/>
              <c:layout>
                <c:manualLayout>
                  <c:x val="0.17944782260270445"/>
                  <c:y val="-3.3122755035946187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8CB-4A0E-9500-6590E070CB5F}"/>
                </c:ext>
              </c:extLst>
            </c:dLbl>
            <c:dLbl>
              <c:idx val="12"/>
              <c:layout>
                <c:manualLayout>
                  <c:x val="0.41684665627875717"/>
                  <c:y val="-3.8423346020224083E-2"/>
                </c:manualLayout>
              </c:layout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07-4FE5-B16B-33C2A946E356}"/>
                </c:ext>
              </c:extLst>
            </c:dLbl>
            <c:dLbl>
              <c:idx val="13"/>
              <c:layout>
                <c:manualLayout>
                  <c:x val="0.1437440082357537"/>
                  <c:y val="5.179894891519054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Увеличение </a:t>
                    </a:r>
                    <a:r>
                      <a:rPr lang="ru-RU" dirty="0"/>
                      <a:t>стоимости МЗ; 27 </a:t>
                    </a:r>
                    <a:r>
                      <a:rPr lang="ru-RU" dirty="0" smtClean="0"/>
                      <a:t>251,8; </a:t>
                    </a:r>
                    <a:r>
                      <a:rPr lang="ru-RU" dirty="0"/>
                      <a:t>1,2%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707-4FE5-B16B-33C2A946E356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Лист1!$A$2:$A$15</c:f>
              <c:strCache>
                <c:ptCount val="14"/>
                <c:pt idx="0">
                  <c:v>Зарплата и начисления</c:v>
                </c:pt>
                <c:pt idx="1">
                  <c:v>Прочие выплаты</c:v>
                </c:pt>
                <c:pt idx="2">
                  <c:v>Транспортные услуги и связь</c:v>
                </c:pt>
                <c:pt idx="3">
                  <c:v>Коммунальные услуги</c:v>
                </c:pt>
                <c:pt idx="4">
                  <c:v>Работы, услуги по содержанию имущества</c:v>
                </c:pt>
                <c:pt idx="5">
                  <c:v>Прочие работы, услуги</c:v>
                </c:pt>
                <c:pt idx="6">
                  <c:v>Страхование</c:v>
                </c:pt>
                <c:pt idx="7">
                  <c:v>Услуги, работы для целей кап. вложений</c:v>
                </c:pt>
                <c:pt idx="8">
                  <c:v>Увеличение стоимости акций и иных финансовых инструментов</c:v>
                </c:pt>
                <c:pt idx="9">
                  <c:v>Безвозмездные перечисления иным нефинансовым   и некоммерческим орг-циям и физ.лицам </c:v>
                </c:pt>
                <c:pt idx="10">
                  <c:v>Безвозмездные перечисления капитального характера организациям</c:v>
                </c:pt>
                <c:pt idx="11">
                  <c:v>Социальное обеспечение (пособия и др.выплаты гражданам)</c:v>
                </c:pt>
                <c:pt idx="12">
                  <c:v>Приобретение основных средств</c:v>
                </c:pt>
                <c:pt idx="13">
                  <c:v>Увеличение стоимости МЗ</c:v>
                </c:pt>
              </c:strCache>
            </c:strRef>
          </c:cat>
          <c:val>
            <c:numRef>
              <c:f>Лист1!$B$2:$B$15</c:f>
              <c:numCache>
                <c:formatCode>#,##0.0</c:formatCode>
                <c:ptCount val="14"/>
                <c:pt idx="0">
                  <c:v>1467768.4</c:v>
                </c:pt>
                <c:pt idx="1">
                  <c:v>34158.1</c:v>
                </c:pt>
                <c:pt idx="2">
                  <c:v>11658.4</c:v>
                </c:pt>
                <c:pt idx="3">
                  <c:v>76781.600000000006</c:v>
                </c:pt>
                <c:pt idx="4">
                  <c:v>329087.3</c:v>
                </c:pt>
                <c:pt idx="5">
                  <c:v>140811.4</c:v>
                </c:pt>
                <c:pt idx="6">
                  <c:v>643.6</c:v>
                </c:pt>
                <c:pt idx="7">
                  <c:v>23621.8</c:v>
                </c:pt>
                <c:pt idx="8">
                  <c:v>3899</c:v>
                </c:pt>
                <c:pt idx="9">
                  <c:v>40275.300000000003</c:v>
                </c:pt>
                <c:pt idx="10">
                  <c:v>52085.8</c:v>
                </c:pt>
                <c:pt idx="11">
                  <c:v>45510.9</c:v>
                </c:pt>
                <c:pt idx="12">
                  <c:v>70782.399999999994</c:v>
                </c:pt>
                <c:pt idx="13">
                  <c:v>27251.7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F8CB-4A0E-9500-6590E070CB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autoTitleDeleted val="1"/>
    <c:view3D>
      <c:rotX val="10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9833815383544503E-2"/>
          <c:y val="8.3442680543002731E-2"/>
          <c:w val="0.96883257582585858"/>
          <c:h val="0.56520897077501897"/>
        </c:manualLayout>
      </c:layout>
      <c:bar3DChart>
        <c:barDir val="col"/>
        <c:grouping val="stacked"/>
        <c:varyColors val="1"/>
        <c:ser>
          <c:idx val="2"/>
          <c:order val="0"/>
          <c:tx>
            <c:strRef>
              <c:f>Лист1!$B$1</c:f>
              <c:strCache>
                <c:ptCount val="1"/>
                <c:pt idx="0">
                  <c:v>целевой показатель среднемесячной зарплаты</c:v>
                </c:pt>
              </c:strCache>
            </c:strRef>
          </c:tx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95 558,4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E611-4592-A72E-713F48D3CB8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102 409,3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E611-4592-A72E-713F48D3CB8B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91 061,3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E611-4592-A72E-713F48D3CB8B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 sz="1800" b="1"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en-US" sz="1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95 233,1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611-4592-A72E-713F48D3CB8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sz="1600" dirty="0"/>
                      <a:t>67 677,3  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E611-4592-A72E-713F48D3CB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педагоги 
общего 
образования без учета денежного вознаграждения за классное руководство (ф/б)</c:v>
                </c:pt>
                <c:pt idx="1">
                  <c:v>педагоги дополнительного образования</c:v>
                </c:pt>
                <c:pt idx="2">
                  <c:v>педагоги дошкольного образования</c:v>
                </c:pt>
                <c:pt idx="3">
                  <c:v>работники 
культуры</c:v>
                </c:pt>
              </c:strCache>
            </c:strRef>
          </c:cat>
          <c:val>
            <c:numRef>
              <c:f>Лист1!$B$2:$B$5</c:f>
              <c:numCache>
                <c:formatCode>_-* #,##0.0_р_._-;\-* #,##0.0_р_._-;_-* "-"??_р_._-;_-@_-</c:formatCode>
                <c:ptCount val="4"/>
                <c:pt idx="0">
                  <c:v>69543.899999999994</c:v>
                </c:pt>
                <c:pt idx="1">
                  <c:v>72368.800000000003</c:v>
                </c:pt>
                <c:pt idx="2">
                  <c:v>63017.8</c:v>
                </c:pt>
                <c:pt idx="3">
                  <c:v>67677.259999999995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611-4592-A72E-713F48D3CB8B}"/>
            </c:ext>
          </c:extLst>
        </c:ser>
        <c:ser>
          <c:idx val="0"/>
          <c:order val="1"/>
          <c:tx>
            <c:strRef>
              <c:f>Лист1!$C$1</c:f>
              <c:strCache>
                <c:ptCount val="1"/>
                <c:pt idx="0">
                  <c:v>фактическая среднемесячная зарплата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3340219764921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1800" dirty="0">
                        <a:latin typeface="Times New Roman" pitchFamily="18" charset="0"/>
                        <a:cs typeface="Times New Roman" pitchFamily="18" charset="0"/>
                      </a:rPr>
                      <a:t>98 314,0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E611-4592-A72E-713F48D3CB8B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102 409,3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611-4592-A72E-713F48D3CB8B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91 576,5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E611-4592-A72E-713F48D3CB8B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1800" dirty="0">
                        <a:latin typeface="Times New Roman" pitchFamily="18" charset="0"/>
                        <a:cs typeface="Times New Roman" pitchFamily="18" charset="0"/>
                      </a:rPr>
                      <a:t>95 234,3</a:t>
                    </a:r>
                    <a:endParaRPr lang="en-US" sz="18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E611-4592-A72E-713F48D3CB8B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en-US" sz="1600" dirty="0">
                        <a:latin typeface="Times New Roman" pitchFamily="18" charset="0"/>
                        <a:cs typeface="Times New Roman" pitchFamily="18" charset="0"/>
                      </a:rPr>
                      <a:t>67 677,6   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E611-4592-A72E-713F48D3CB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педагоги 
общего 
образования без учета денежного вознаграждения за классное руководство (ф/б)</c:v>
                </c:pt>
                <c:pt idx="1">
                  <c:v>педагоги дополнительного образования</c:v>
                </c:pt>
                <c:pt idx="2">
                  <c:v>педагоги дошкольного образования</c:v>
                </c:pt>
                <c:pt idx="3">
                  <c:v>работники 
культуры</c:v>
                </c:pt>
              </c:strCache>
            </c:strRef>
          </c:cat>
          <c:val>
            <c:numRef>
              <c:f>Лист1!$C$2:$C$5</c:f>
              <c:numCache>
                <c:formatCode>_-* #,##0.0_р_._-;\-* #,##0.0_р_._-;_-* "-"??_р_._-;_-@_-</c:formatCode>
                <c:ptCount val="4"/>
                <c:pt idx="0">
                  <c:v>69544</c:v>
                </c:pt>
                <c:pt idx="1">
                  <c:v>72765.399999999994</c:v>
                </c:pt>
                <c:pt idx="2">
                  <c:v>63254.3</c:v>
                </c:pt>
                <c:pt idx="3">
                  <c:v>67677.600000000006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E611-4592-A72E-713F48D3CB8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52898560"/>
        <c:axId val="152933120"/>
        <c:axId val="0"/>
      </c:bar3DChart>
      <c:catAx>
        <c:axId val="152898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2933120"/>
        <c:crosses val="autoZero"/>
        <c:auto val="1"/>
        <c:lblAlgn val="ctr"/>
        <c:lblOffset val="100"/>
        <c:noMultiLvlLbl val="1"/>
      </c:catAx>
      <c:valAx>
        <c:axId val="152933120"/>
        <c:scaling>
          <c:orientation val="minMax"/>
        </c:scaling>
        <c:delete val="1"/>
        <c:axPos val="l"/>
        <c:numFmt formatCode="_-* #,##0.0_р_._-;\-* #,##0.0_р_._-;_-* &quot;-&quot;??_р_._-;_-@_-" sourceLinked="1"/>
        <c:majorTickMark val="none"/>
        <c:minorTickMark val="none"/>
        <c:tickLblPos val="none"/>
        <c:crossAx val="1528985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41962363048508733"/>
          <c:y val="0.89119189459429904"/>
          <c:w val="0.55912585303254814"/>
          <c:h val="0.10046819122199636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  <c:spPr>
        <a:solidFill>
          <a:srgbClr val="CCFFFF"/>
        </a:solidFill>
      </c:spPr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 от ЮЛ и ФЛ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2024 год</c:v>
                </c:pt>
              </c:strCache>
            </c:strRef>
          </c:cat>
          <c:val>
            <c:numRef>
              <c:f>Лист1!$B$2</c:f>
              <c:numCache>
                <c:formatCode>#,##0.00</c:formatCode>
                <c:ptCount val="1"/>
                <c:pt idx="0">
                  <c:v>119722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230-4838-AB5F-5B834E310F6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МБТ 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2024 год</c:v>
                </c:pt>
              </c:strCache>
            </c:strRef>
          </c:cat>
          <c:val>
            <c:numRef>
              <c:f>Лист1!$C$2</c:f>
              <c:numCache>
                <c:formatCode>#,##0.00</c:formatCode>
                <c:ptCount val="1"/>
                <c:pt idx="0">
                  <c:v>1130807.2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230-4838-AB5F-5B834E310F6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неналоговые доходы</c:v>
                </c:pt>
              </c:strCache>
            </c:strRef>
          </c:tx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2024 год</c:v>
                </c:pt>
              </c:strCache>
            </c:strRef>
          </c:cat>
          <c:val>
            <c:numRef>
              <c:f>Лист1!$D$2</c:f>
              <c:numCache>
                <c:formatCode>#,##0.00</c:formatCode>
                <c:ptCount val="1"/>
                <c:pt idx="0">
                  <c:v>45992.2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230-4838-AB5F-5B834E310F6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налоговых доходов (в т.ч. доп.норматив по НДФЛ)</c:v>
                </c:pt>
              </c:strCache>
            </c:strRef>
          </c:tx>
          <c:spPr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delete val="1"/>
          </c:dLbls>
          <c:cat>
            <c:strRef>
              <c:f>Лист1!$A$2</c:f>
              <c:strCache>
                <c:ptCount val="1"/>
                <c:pt idx="0">
                  <c:v>2024 год</c:v>
                </c:pt>
              </c:strCache>
            </c:strRef>
          </c:cat>
          <c:val>
            <c:numRef>
              <c:f>Лист1!$E$2</c:f>
              <c:numCache>
                <c:formatCode>#,##0.00</c:formatCode>
                <c:ptCount val="1"/>
                <c:pt idx="0">
                  <c:v>965732.2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06-4220-83B7-4D469AABC76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17798784"/>
        <c:axId val="117800320"/>
        <c:axId val="0"/>
      </c:bar3DChart>
      <c:catAx>
        <c:axId val="11779878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117800320"/>
        <c:crosses val="autoZero"/>
        <c:auto val="1"/>
        <c:lblAlgn val="ctr"/>
        <c:lblOffset val="100"/>
        <c:noMultiLvlLbl val="0"/>
      </c:catAx>
      <c:valAx>
        <c:axId val="1178003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one"/>
        <c:crossAx val="11779878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8674180938297164E-2"/>
          <c:y val="0.68272918302344088"/>
          <c:w val="0.85089361655626605"/>
          <c:h val="0.239380624213890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4289306549692479"/>
          <c:w val="1"/>
          <c:h val="0.8565326200171876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 доходов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explosion val="3"/>
          <c:dPt>
            <c:idx val="0"/>
            <c:bubble3D val="0"/>
            <c:spPr>
              <a:gradFill flip="none" rotWithShape="1">
                <a:gsLst>
                  <a:gs pos="0">
                    <a:schemeClr val="bg2">
                      <a:lumMod val="90000"/>
                      <a:shade val="30000"/>
                      <a:satMod val="115000"/>
                      <a:tint val="66000"/>
                      <a:satMod val="160000"/>
                    </a:schemeClr>
                  </a:gs>
                  <a:gs pos="50000">
                    <a:schemeClr val="bg2">
                      <a:lumMod val="90000"/>
                      <a:shade val="30000"/>
                      <a:satMod val="115000"/>
                      <a:tint val="44500"/>
                      <a:satMod val="160000"/>
                    </a:schemeClr>
                  </a:gs>
                  <a:gs pos="100000">
                    <a:schemeClr val="bg2">
                      <a:lumMod val="90000"/>
                      <a:shade val="30000"/>
                      <a:satMod val="115000"/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EB-41B2-9712-17E60046E5C2}"/>
              </c:ext>
            </c:extLst>
          </c:dPt>
          <c:dPt>
            <c:idx val="1"/>
            <c:bubble3D val="0"/>
            <c:spPr>
              <a:gradFill flip="none" rotWithShape="1">
                <a:gsLst>
                  <a:gs pos="0">
                    <a:schemeClr val="tx2">
                      <a:lumMod val="40000"/>
                      <a:lumOff val="60000"/>
                      <a:tint val="66000"/>
                      <a:satMod val="160000"/>
                    </a:schemeClr>
                  </a:gs>
                  <a:gs pos="50000">
                    <a:schemeClr val="tx2">
                      <a:lumMod val="40000"/>
                      <a:lumOff val="60000"/>
                      <a:tint val="44500"/>
                      <a:satMod val="160000"/>
                    </a:schemeClr>
                  </a:gs>
                  <a:gs pos="100000">
                    <a:schemeClr val="tx2">
                      <a:lumMod val="40000"/>
                      <a:lumOff val="60000"/>
                      <a:tint val="23500"/>
                      <a:satMod val="160000"/>
                    </a:schemeClr>
                  </a:gs>
                </a:gsLst>
                <a:lin ang="2700000" scaled="1"/>
                <a:tileRect/>
              </a:gra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EB-41B2-9712-17E60046E5C2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нецелевые поступления</c:v>
                </c:pt>
                <c:pt idx="1">
                  <c:v>поступления, имеющие целевое назначение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1143482</c:v>
                </c:pt>
                <c:pt idx="1">
                  <c:v>1118771.6000000001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EEB-41B2-9712-17E60046E5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5.5114145633832056E-3"/>
                  <c:y val="0.262921167055450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8375825409275077E-3"/>
                  <c:y val="-2.338781097271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Акцизы</c:v>
                </c:pt>
                <c:pt idx="2">
                  <c:v>Спец.
 режимы</c:v>
                </c:pt>
                <c:pt idx="3">
                  <c:v>Имущественные налоги</c:v>
                </c:pt>
                <c:pt idx="4">
                  <c:v>Прочие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9B-412C-9DCA-BDA0C18F192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4.0403113716642822E-3"/>
                  <c:y val="0.572568233938512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339596021812973E-3"/>
                  <c:y val="-3.23231471183148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Акцизы</c:v>
                </c:pt>
                <c:pt idx="2">
                  <c:v>Спец.
 режимы</c:v>
                </c:pt>
                <c:pt idx="3">
                  <c:v>Имущественные налоги</c:v>
                </c:pt>
                <c:pt idx="4">
                  <c:v>Прочие</c:v>
                </c:pt>
              </c:strCache>
            </c:strRef>
          </c:cat>
          <c:val>
            <c:numRef>
              <c:f>Лист1!$C$2:$C$6</c:f>
              <c:numCache>
                <c:formatCode>_-* #,##0.0_р_._-;\-* #,##0.0_р_._-;_-* "-"??_р_._-;_-@_-</c:formatCode>
                <c:ptCount val="5"/>
                <c:pt idx="0">
                  <c:v>892969.7</c:v>
                </c:pt>
                <c:pt idx="1">
                  <c:v>8001.3</c:v>
                </c:pt>
                <c:pt idx="2">
                  <c:v>29530.799999999999</c:v>
                </c:pt>
                <c:pt idx="3">
                  <c:v>24619</c:v>
                </c:pt>
                <c:pt idx="4">
                  <c:v>1995.1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29B-412C-9DCA-BDA0C18F192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2.7764892254774141E-3"/>
                  <c:y val="0.559231472848316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0403757613085524E-3"/>
                  <c:y val="-3.23231471183148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Акцизы</c:v>
                </c:pt>
                <c:pt idx="2">
                  <c:v>Спец.
 режимы</c:v>
                </c:pt>
                <c:pt idx="3">
                  <c:v>Имущественные налоги</c:v>
                </c:pt>
                <c:pt idx="4">
                  <c:v>Прочие</c:v>
                </c:pt>
              </c:strCache>
            </c:strRef>
          </c:cat>
          <c:val>
            <c:numRef>
              <c:f>Лист1!$D$2:$D$6</c:f>
              <c:numCache>
                <c:formatCode>_-* #,##0.0_р_._-;\-* #,##0.0_р_._-;_-* "-"??_р_._-;_-@_-</c:formatCode>
                <c:ptCount val="5"/>
                <c:pt idx="0">
                  <c:v>866029.2</c:v>
                </c:pt>
                <c:pt idx="1">
                  <c:v>9185.9</c:v>
                </c:pt>
                <c:pt idx="2">
                  <c:v>57495.5</c:v>
                </c:pt>
                <c:pt idx="3">
                  <c:v>29430.5</c:v>
                </c:pt>
                <c:pt idx="4">
                  <c:v>3591.1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29B-412C-9DCA-BDA0C18F192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18071296"/>
        <c:axId val="118072832"/>
        <c:axId val="0"/>
      </c:bar3DChart>
      <c:catAx>
        <c:axId val="1180712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18072832"/>
        <c:crosses val="autoZero"/>
        <c:auto val="1"/>
        <c:lblAlgn val="ctr"/>
        <c:lblOffset val="100"/>
        <c:noMultiLvlLbl val="0"/>
      </c:catAx>
      <c:valAx>
        <c:axId val="11807283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118071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6621257509160306"/>
          <c:y val="0.92524226907763429"/>
          <c:w val="0.36326439327276633"/>
          <c:h val="7.47577566043402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5500" dist="38100" dir="5400000" rotWithShape="0">
                <a:srgbClr val="000000">
                  <a:alpha val="40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>
              <a:bevelT h="50800"/>
            </a:sp3d>
          </c:spPr>
          <c:invertIfNegative val="0"/>
          <c:dLbls>
            <c:dLbl>
              <c:idx val="0"/>
              <c:layout>
                <c:manualLayout>
                  <c:x val="-1.4309930008748906E-3"/>
                  <c:y val="0.435011079015913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27A-4C43-A2FA-D85446E6D9B3}"/>
                </c:ext>
              </c:extLst>
            </c:dLbl>
            <c:dLbl>
              <c:idx val="3"/>
              <c:layout>
                <c:manualLayout>
                  <c:x val="-2.6935838408724323E-3"/>
                  <c:y val="9.23518489094672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27A-4C43-A2FA-D85446E6D9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 использования
 имущества</c:v>
                </c:pt>
                <c:pt idx="1">
                  <c:v>Платежи за
природные ресурсы</c:v>
                </c:pt>
                <c:pt idx="2">
                  <c:v>Доходы от
платных услуг и
компенсация затрат</c:v>
                </c:pt>
                <c:pt idx="3">
                  <c:v>Доходы от
продажи активов</c:v>
                </c:pt>
                <c:pt idx="4">
                  <c:v>Щтрафы, санкции,
платежи и сборы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27A-4C43-A2FA-D85446E6D9B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5500" dist="38100" dir="5400000" rotWithShape="0">
                <a:srgbClr val="000000">
                  <a:alpha val="40000"/>
                </a:srgbClr>
              </a:outerShdw>
            </a:effectLst>
            <a:scene3d>
              <a:camera prst="orthographicFront" fov="0">
                <a:rot lat="0" lon="0" rev="0"/>
              </a:camera>
              <a:lightRig rig="contrasting" dir="t">
                <a:rot lat="0" lon="0" rev="12000000"/>
              </a:lightRig>
            </a:scene3d>
            <a:sp3d prstMaterial="powder">
              <a:bevelT h="50800"/>
            </a:sp3d>
          </c:spPr>
          <c:invertIfNegative val="0"/>
          <c:dLbls>
            <c:dLbl>
              <c:idx val="0"/>
              <c:layout>
                <c:manualLayout>
                  <c:x val="4.1665573053368326E-3"/>
                  <c:y val="0.447258946536804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27A-4C43-A2FA-D85446E6D9B3}"/>
                </c:ext>
              </c:extLst>
            </c:dLbl>
            <c:dLbl>
              <c:idx val="2"/>
              <c:layout>
                <c:manualLayout>
                  <c:x val="6.8181321084864388E-3"/>
                  <c:y val="-1.28673974496660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27A-4C43-A2FA-D85446E6D9B3}"/>
                </c:ext>
              </c:extLst>
            </c:dLbl>
            <c:dLbl>
              <c:idx val="3"/>
              <c:layout>
                <c:manualLayout>
                  <c:x val="-1.3888888888888889E-3"/>
                  <c:y val="4.8991470083570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05A-4756-A528-0A5A9F2BAE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 использования
 имущества</c:v>
                </c:pt>
                <c:pt idx="1">
                  <c:v>Платежи за
природные ресурсы</c:v>
                </c:pt>
                <c:pt idx="2">
                  <c:v>Доходы от
платных услуг и
компенсация затрат</c:v>
                </c:pt>
                <c:pt idx="3">
                  <c:v>Доходы от
продажи активов</c:v>
                </c:pt>
                <c:pt idx="4">
                  <c:v>Щтрафы, санкции,
платежи и сборы</c:v>
                </c:pt>
              </c:strCache>
            </c:strRef>
          </c:cat>
          <c:val>
            <c:numRef>
              <c:f>Лист1!$C$2:$C$6</c:f>
              <c:numCache>
                <c:formatCode>_-* #,##0.0_р_._-;\-* #,##0.0_р_._-;_-* "-"??_р_._-;_-@_-</c:formatCode>
                <c:ptCount val="5"/>
                <c:pt idx="0">
                  <c:v>29584.5</c:v>
                </c:pt>
                <c:pt idx="1">
                  <c:v>266</c:v>
                </c:pt>
                <c:pt idx="2">
                  <c:v>413.1</c:v>
                </c:pt>
                <c:pt idx="3">
                  <c:v>4504.1000000000004</c:v>
                </c:pt>
                <c:pt idx="4">
                  <c:v>1382.3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27A-4C43-A2FA-D85446E6D9B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65500" dist="38100" dir="5400000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12000000"/>
              </a:lightRig>
            </a:scene3d>
            <a:sp3d prstMaterial="powder">
              <a:bevelT h="50800" prst="convex"/>
            </a:sp3d>
          </c:spPr>
          <c:invertIfNegative val="0"/>
          <c:dLbls>
            <c:dLbl>
              <c:idx val="0"/>
              <c:layout>
                <c:manualLayout>
                  <c:x val="4.0403543307086804E-3"/>
                  <c:y val="0.435011079015913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05A-4756-A528-0A5A9F2BAEBB}"/>
                </c:ext>
              </c:extLst>
            </c:dLbl>
            <c:dLbl>
              <c:idx val="2"/>
              <c:layout>
                <c:manualLayout>
                  <c:x val="6.7339596021812713E-3"/>
                  <c:y val="-6.92638866820998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27A-4C43-A2FA-D85446E6D9B3}"/>
                </c:ext>
              </c:extLst>
            </c:dLbl>
            <c:dLbl>
              <c:idx val="3"/>
              <c:layout>
                <c:manualLayout>
                  <c:x val="5.5555555555555558E-3"/>
                  <c:y val="0.2033144079670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05A-4756-A528-0A5A9F2BAEBB}"/>
                </c:ext>
              </c:extLst>
            </c:dLbl>
            <c:dLbl>
              <c:idx val="4"/>
              <c:layout>
                <c:manualLayout>
                  <c:x val="-1.3467919204362606E-3"/>
                  <c:y val="-1.8470369781893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27A-4C43-A2FA-D85446E6D9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От использования
 имущества</c:v>
                </c:pt>
                <c:pt idx="1">
                  <c:v>Платежи за
природные ресурсы</c:v>
                </c:pt>
                <c:pt idx="2">
                  <c:v>Доходы от
платных услуг и
компенсация затрат</c:v>
                </c:pt>
                <c:pt idx="3">
                  <c:v>Доходы от
продажи активов</c:v>
                </c:pt>
                <c:pt idx="4">
                  <c:v>Щтрафы, санкции,
платежи и сборы</c:v>
                </c:pt>
              </c:strCache>
            </c:strRef>
          </c:cat>
          <c:val>
            <c:numRef>
              <c:f>Лист1!$D$2:$D$6</c:f>
              <c:numCache>
                <c:formatCode>_-* #,##0.0_р_._-;\-* #,##0.0_р_._-;_-* "-"??_р_._-;_-@_-</c:formatCode>
                <c:ptCount val="5"/>
                <c:pt idx="0">
                  <c:v>30233.200000000001</c:v>
                </c:pt>
                <c:pt idx="1">
                  <c:v>165.2</c:v>
                </c:pt>
                <c:pt idx="2">
                  <c:v>654.9</c:v>
                </c:pt>
                <c:pt idx="3">
                  <c:v>13668.3</c:v>
                </c:pt>
                <c:pt idx="4">
                  <c:v>1270.4000000000001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27A-4C43-A2FA-D85446E6D9B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0714752"/>
        <c:axId val="120716288"/>
        <c:axId val="0"/>
      </c:bar3DChart>
      <c:catAx>
        <c:axId val="1207147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20716288"/>
        <c:crosses val="autoZero"/>
        <c:auto val="1"/>
        <c:lblAlgn val="ctr"/>
        <c:lblOffset val="100"/>
        <c:noMultiLvlLbl val="0"/>
      </c:catAx>
      <c:valAx>
        <c:axId val="1207162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_-* #,##0.0_р_._-;\-* #,##0.0_р_._-;_-* &quot;-&quot;??_р_._-;_-@_-" sourceLinked="1"/>
        <c:majorTickMark val="out"/>
        <c:minorTickMark val="none"/>
        <c:tickLblPos val="none"/>
        <c:crossAx val="120714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5274465588725031"/>
          <c:y val="0.92524226907763429"/>
          <c:w val="0.84725534411275849"/>
          <c:h val="7.45953880068398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tint val="54000"/>
              </a:schemeClr>
            </a:solidFill>
            <a:ln w="9525" cap="flat" cmpd="sng" algn="ctr">
              <a:solidFill>
                <a:schemeClr val="lt1">
                  <a:shade val="95000"/>
                  <a:satMod val="105000"/>
                </a:schemeClr>
              </a:solidFill>
              <a:prstDash val="solid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contourW="9525">
              <a:contourClr>
                <a:schemeClr val="lt1">
                  <a:shade val="95000"/>
                  <a:satMod val="10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-6.4425957713947244E-5"/>
                  <c:y val="0.302175499811409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B1F-4F91-A5A5-7607F637A20E}"/>
                </c:ext>
              </c:extLst>
            </c:dLbl>
            <c:dLbl>
              <c:idx val="1"/>
              <c:layout>
                <c:manualLayout>
                  <c:x val="9.5348262702337205E-3"/>
                  <c:y val="-1.5531765181546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1F-4F91-A5A5-7607F637A20E}"/>
                </c:ext>
              </c:extLst>
            </c:dLbl>
            <c:dLbl>
              <c:idx val="2"/>
              <c:layout>
                <c:manualLayout>
                  <c:x val="4.0189731213396114E-3"/>
                  <c:y val="0.6063589609215532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B1F-4F91-A5A5-7607F637A20E}"/>
                </c:ext>
              </c:extLst>
            </c:dLbl>
            <c:dLbl>
              <c:idx val="3"/>
              <c:layout>
                <c:manualLayout>
                  <c:x val="-1.3682435835569837E-3"/>
                  <c:y val="1.1018882199473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B1F-4F91-A5A5-7607F637A2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B1F-4F91-A5A5-7607F637A20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 w="9525" cap="flat" cmpd="sng" algn="ctr">
              <a:solidFill>
                <a:schemeClr val="lt1">
                  <a:shade val="95000"/>
                  <a:satMod val="105000"/>
                </a:schemeClr>
              </a:solidFill>
              <a:prstDash val="solid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contourW="9525">
              <a:contourClr>
                <a:schemeClr val="lt1">
                  <a:shade val="95000"/>
                  <a:satMod val="10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6.7553525527385182E-3"/>
                  <c:y val="-6.86708206960920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B1F-4F91-A5A5-7607F637A20E}"/>
                </c:ext>
              </c:extLst>
            </c:dLbl>
            <c:dLbl>
              <c:idx val="1"/>
              <c:layout>
                <c:manualLayout>
                  <c:x val="8.0807173216297865E-3"/>
                  <c:y val="-1.42728361995442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B1F-4F91-A5A5-7607F637A20E}"/>
                </c:ext>
              </c:extLst>
            </c:dLbl>
            <c:dLbl>
              <c:idx val="2"/>
              <c:layout>
                <c:manualLayout>
                  <c:x val="2.6721689451154403E-3"/>
                  <c:y val="0.607733123858869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B1F-4F91-A5A5-7607F637A2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 algn="ctr" rtl="0">
                  <a:defRPr lang="ru-RU" sz="18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Лист1!$C$2:$C$5</c:f>
              <c:numCache>
                <c:formatCode>_-* #,##0.0_р_._-;\-* #,##0.0_р_._-;_-* "-"??_р_._-;_-@_-</c:formatCode>
                <c:ptCount val="4"/>
                <c:pt idx="0">
                  <c:v>70236.3</c:v>
                </c:pt>
                <c:pt idx="1">
                  <c:v>57606.1</c:v>
                </c:pt>
                <c:pt idx="2">
                  <c:v>730178.1</c:v>
                </c:pt>
                <c:pt idx="3">
                  <c:v>17773.099999999999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B1F-4F91-A5A5-7607F637A20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1"/>
            </a:solidFill>
            <a:ln w="9525" cap="flat" cmpd="sng" algn="ctr">
              <a:solidFill>
                <a:schemeClr val="lt1">
                  <a:shade val="95000"/>
                  <a:satMod val="105000"/>
                </a:schemeClr>
              </a:solidFill>
              <a:prstDash val="solid"/>
              <a:round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p3d contourW="9525">
              <a:contourClr>
                <a:schemeClr val="lt1">
                  <a:shade val="95000"/>
                  <a:satMod val="10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0838536160361571E-2"/>
                  <c:y val="1.9781930247872984E-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B1F-4F91-A5A5-7607F637A20E}"/>
                </c:ext>
              </c:extLst>
            </c:dLbl>
            <c:dLbl>
              <c:idx val="1"/>
              <c:layout>
                <c:manualLayout>
                  <c:x val="4.0188653856243709E-3"/>
                  <c:y val="0.104196189334009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B1F-4F91-A5A5-7607F637A20E}"/>
                </c:ext>
              </c:extLst>
            </c:dLbl>
            <c:dLbl>
              <c:idx val="2"/>
              <c:layout>
                <c:manualLayout>
                  <c:x val="-1.5018358704555593E-4"/>
                  <c:y val="0.606910641709643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B1F-4F91-A5A5-7607F637A2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 algn="ctr" rtl="0">
                  <a:defRPr lang="ru-RU" sz="1800" b="1" i="0" u="none" strike="noStrike" kern="1200" baseline="0">
                    <a:solidFill>
                      <a:prstClr val="black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</c:v>
                </c:pt>
              </c:strCache>
            </c:strRef>
          </c:cat>
          <c:val>
            <c:numRef>
              <c:f>Лист1!$D$2:$D$5</c:f>
              <c:numCache>
                <c:formatCode>_-* #,##0.0_р_._-;\-* #,##0.0_р_._-;_-* "-"??_р_._-;_-@_-</c:formatCode>
                <c:ptCount val="4"/>
                <c:pt idx="0">
                  <c:v>131821.4</c:v>
                </c:pt>
                <c:pt idx="1">
                  <c:v>189160.2</c:v>
                </c:pt>
                <c:pt idx="2">
                  <c:v>779838.7</c:v>
                </c:pt>
                <c:pt idx="3">
                  <c:v>29986.9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0B1F-4F91-A5A5-7607F637A2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2552704"/>
        <c:axId val="122554240"/>
        <c:axId val="0"/>
      </c:bar3DChart>
      <c:catAx>
        <c:axId val="122552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22554240"/>
        <c:crosses val="autoZero"/>
        <c:auto val="1"/>
        <c:lblAlgn val="ctr"/>
        <c:lblOffset val="100"/>
        <c:noMultiLvlLbl val="0"/>
      </c:catAx>
      <c:valAx>
        <c:axId val="1225542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one"/>
        <c:crossAx val="1225527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2311523363764469"/>
          <c:y val="0.92524226907763429"/>
          <c:w val="0.87688476636235535"/>
          <c:h val="7.45953880068398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 cap="flat" cmpd="sng" algn="ctr">
          <a:solidFill>
            <a:schemeClr val="tx1">
              <a:tint val="75000"/>
              <a:shade val="95000"/>
              <a:satMod val="105000"/>
            </a:schemeClr>
          </a:solidFill>
          <a:prstDash val="solid"/>
          <a:round/>
        </a:ln>
        <a:effectLst/>
        <a:sp3d contourW="9525">
          <a:contourClr>
            <a:schemeClr val="tx1">
              <a:tint val="75000"/>
              <a:shade val="95000"/>
              <a:satMod val="10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9.5262639306015178E-3"/>
                  <c:y val="-1.4795278002143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44B-4A17-8DCA-907701E84BD5}"/>
                </c:ext>
              </c:extLst>
            </c:dLbl>
            <c:dLbl>
              <c:idx val="1"/>
              <c:layout>
                <c:manualLayout>
                  <c:x val="8.2785655874301756E-3"/>
                  <c:y val="7.7070520967168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44B-4A17-8DCA-907701E84B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Прочие безвозмездные поступления в бюджет</c:v>
                </c:pt>
                <c:pt idx="1">
                  <c:v>Средства ПАО "ЛУКОЙЛ"</c:v>
                </c:pt>
              </c:strCache>
            </c:strRef>
          </c:cat>
          <c:val>
            <c:numRef>
              <c:f>Лист1!$B$2:$B$3</c:f>
              <c:numCache>
                <c:formatCode>_-* #,##0.0_р_._-;\-* #,##0.0_р_._-;_-* "-"??_р_._-;_-@_-</c:formatCode>
                <c:ptCount val="2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4B-4A17-8DCA-907701E84BD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475302835204103E-2"/>
                  <c:y val="-1.21322856019000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44B-4A17-8DCA-907701E84BD5}"/>
                </c:ext>
              </c:extLst>
            </c:dLbl>
            <c:dLbl>
              <c:idx val="1"/>
              <c:layout>
                <c:manualLayout>
                  <c:x val="3.8426968952447907E-3"/>
                  <c:y val="7.8768897635051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44B-4A17-8DCA-907701E84B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Прочие безвозмездные поступления в бюджет</c:v>
                </c:pt>
                <c:pt idx="1">
                  <c:v>Средства ПАО "ЛУКОЙЛ"</c:v>
                </c:pt>
              </c:strCache>
            </c:strRef>
          </c:cat>
          <c:val>
            <c:numRef>
              <c:f>Лист1!$C$2:$C$3</c:f>
              <c:numCache>
                <c:formatCode>_-* #,##0.0_р_._-;\-* #,##0.0_р_._-;_-* "-"??_р_._-;_-@_-</c:formatCode>
                <c:ptCount val="2"/>
                <c:pt idx="0">
                  <c:v>877</c:v>
                </c:pt>
                <c:pt idx="1">
                  <c:v>136046.39999999999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44B-4A17-8DCA-907701E84BD5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shade val="51000"/>
                    <a:satMod val="130000"/>
                  </a:schemeClr>
                </a:gs>
                <a:gs pos="80000">
                  <a:schemeClr val="accent5">
                    <a:shade val="93000"/>
                    <a:satMod val="130000"/>
                  </a:schemeClr>
                </a:gs>
                <a:gs pos="100000">
                  <a:schemeClr val="accent5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1.6260374530334527E-2"/>
                  <c:y val="-1.2938877662241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44B-4A17-8DCA-907701E84BD5}"/>
                </c:ext>
              </c:extLst>
            </c:dLbl>
            <c:dLbl>
              <c:idx val="1"/>
              <c:layout>
                <c:manualLayout>
                  <c:x val="1.1491209537739125E-3"/>
                  <c:y val="7.89199160802117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44B-4A17-8DCA-907701E84BD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Прочие безвозмездные поступления в бюджет</c:v>
                </c:pt>
                <c:pt idx="1">
                  <c:v>Средства ПАО "ЛУКОЙЛ"</c:v>
                </c:pt>
              </c:strCache>
            </c:strRef>
          </c:cat>
          <c:val>
            <c:numRef>
              <c:f>Лист1!$D$2:$D$3</c:f>
              <c:numCache>
                <c:formatCode>_-* #,##0.0_р_._-;\-* #,##0.0_р_._-;_-* "-"??_р_._-;_-@_-</c:formatCode>
                <c:ptCount val="2"/>
                <c:pt idx="0">
                  <c:v>1435.6</c:v>
                </c:pt>
                <c:pt idx="1">
                  <c:v>118350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F44B-4A17-8DCA-907701E84BD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28538112"/>
        <c:axId val="128539648"/>
        <c:axId val="0"/>
      </c:bar3DChart>
      <c:catAx>
        <c:axId val="128538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128539648"/>
        <c:crosses val="autoZero"/>
        <c:auto val="1"/>
        <c:lblAlgn val="ctr"/>
        <c:lblOffset val="100"/>
        <c:noMultiLvlLbl val="0"/>
      </c:catAx>
      <c:valAx>
        <c:axId val="12853964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_-* #,##0.0_р_._-;\-* #,##0.0_р_._-;_-* &quot;-&quot;??_р_._-;_-@_-" sourceLinked="1"/>
        <c:majorTickMark val="out"/>
        <c:minorTickMark val="none"/>
        <c:tickLblPos val="none"/>
        <c:crossAx val="128538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5474319232185246"/>
          <c:y val="0.8212296212101976"/>
          <c:w val="0.84525680767817046"/>
          <c:h val="0.178608003669108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  <c:spPr>
        <a:solidFill>
          <a:schemeClr val="bg1">
            <a:lumMod val="95000"/>
          </a:schemeClr>
        </a:solidFill>
      </c:spPr>
    </c:floor>
    <c:sideWall>
      <c:thickness val="0"/>
      <c:spPr>
        <a:noFill/>
        <a:ln w="25400">
          <a:noFill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0.96870867394662263"/>
          <c:h val="0.80968203827376273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Реализация вопросов местного значения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1 188 </a:t>
                    </a:r>
                    <a:r>
                      <a:rPr lang="en-US" smtClean="0"/>
                      <a:t>609,4</a:t>
                    </a:r>
                    <a:r>
                      <a:rPr lang="ru-RU" smtClean="0"/>
                      <a:t> (62,9%)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1 544 </a:t>
                    </a:r>
                    <a:r>
                      <a:rPr lang="en-US" smtClean="0"/>
                      <a:t>797,0</a:t>
                    </a:r>
                    <a:r>
                      <a:rPr lang="ru-RU" smtClean="0"/>
                      <a:t> (66,5%)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1188609.3999999999</c:v>
                </c:pt>
                <c:pt idx="1">
                  <c:v>1544797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E7A-4069-B15C-FB49DDDEA58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Реализация переданных полномочий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730 </a:t>
                    </a:r>
                    <a:r>
                      <a:rPr lang="en-US" smtClean="0"/>
                      <a:t>178,1</a:t>
                    </a:r>
                    <a:r>
                      <a:rPr lang="ru-RU" smtClean="0"/>
                      <a:t> (37,1%)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779 </a:t>
                    </a:r>
                    <a:r>
                      <a:rPr lang="en-US" smtClean="0"/>
                      <a:t>838,7</a:t>
                    </a:r>
                    <a:r>
                      <a:rPr lang="ru-RU" smtClean="0"/>
                      <a:t> (33,5%)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Лист1!$C$2:$C$3</c:f>
              <c:numCache>
                <c:formatCode>#,##0.0</c:formatCode>
                <c:ptCount val="2"/>
                <c:pt idx="0">
                  <c:v>730178.1</c:v>
                </c:pt>
                <c:pt idx="1">
                  <c:v>779838.7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E7A-4069-B15C-FB49DDDEA58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gapDepth val="95"/>
        <c:shape val="box"/>
        <c:axId val="131308160"/>
        <c:axId val="131318144"/>
        <c:axId val="0"/>
      </c:bar3DChart>
      <c:catAx>
        <c:axId val="131308160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131318144"/>
        <c:crosses val="autoZero"/>
        <c:auto val="1"/>
        <c:lblAlgn val="ctr"/>
        <c:lblOffset val="100"/>
        <c:noMultiLvlLbl val="0"/>
      </c:catAx>
      <c:valAx>
        <c:axId val="131318144"/>
        <c:scaling>
          <c:orientation val="minMax"/>
        </c:scaling>
        <c:delete val="1"/>
        <c:axPos val="l"/>
        <c:numFmt formatCode="#,##0.0" sourceLinked="1"/>
        <c:majorTickMark val="none"/>
        <c:minorTickMark val="none"/>
        <c:tickLblPos val="none"/>
        <c:crossAx val="1313081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2.3772560217323522E-2"/>
          <c:y val="0.85195184158631476"/>
          <c:w val="0.96911577477054522"/>
          <c:h val="8.4784432227888187E-2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5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274691358025446"/>
          <c:y val="4.0588706083072496E-2"/>
          <c:w val="0.71604938271604934"/>
          <c:h val="0.702145777121743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7"/>
          <c:dLbls>
            <c:dLbl>
              <c:idx val="0"/>
              <c:layout>
                <c:manualLayout>
                  <c:x val="1.0209933188690163E-2"/>
                  <c:y val="1.100818057828244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Общегосударственные вопросы; </a:t>
                    </a:r>
                  </a:p>
                  <a:p>
                    <a:r>
                      <a:rPr lang="ru-RU" dirty="0"/>
                      <a:t>367 967,1; </a:t>
                    </a:r>
                  </a:p>
                  <a:p>
                    <a:r>
                      <a:rPr lang="ru-RU" dirty="0"/>
                      <a:t>15,8%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E1C-4D86-BC47-5CA2B3AB7415}"/>
                </c:ext>
              </c:extLst>
            </c:dLbl>
            <c:dLbl>
              <c:idx val="1"/>
              <c:layout>
                <c:manualLayout>
                  <c:x val="0.11811217934743277"/>
                  <c:y val="0.2142401882788614"/>
                </c:manualLayout>
              </c:layout>
              <c:tx>
                <c:rich>
                  <a:bodyPr/>
                  <a:lstStyle/>
                  <a:p>
                    <a:pPr algn="ctr">
                      <a:defRPr lang="ru-RU" sz="1200" b="0" i="0" u="none" strike="noStrike" kern="1200" baseline="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/>
                      <a:t>Национальная оборона; </a:t>
                    </a:r>
                  </a:p>
                  <a:p>
                    <a:pPr algn="ctr">
                      <a:defRPr lang="ru-RU" sz="1200" b="0" i="0" u="none" strike="noStrike" kern="1200" baseline="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/>
                      <a:t>3 785,7;    </a:t>
                    </a:r>
                  </a:p>
                  <a:p>
                    <a:pPr algn="ctr">
                      <a:defRPr lang="ru-RU" sz="1200" b="0" i="0" u="none" strike="noStrike" kern="1200" baseline="0" dirty="0">
                        <a:solidFill>
                          <a:prstClr val="black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dirty="0"/>
                      <a:t> 0,16%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E1C-4D86-BC47-5CA2B3AB7415}"/>
                </c:ext>
              </c:extLst>
            </c:dLbl>
            <c:dLbl>
              <c:idx val="2"/>
              <c:layout>
                <c:manualLayout>
                  <c:x val="-7.6229010941632896E-2"/>
                  <c:y val="0.11160912649498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безопасность и правоохранительная деятельность; </a:t>
                    </a:r>
                  </a:p>
                  <a:p>
                    <a:r>
                      <a:rPr lang="ru-RU" dirty="0"/>
                      <a:t>37 498,8; </a:t>
                    </a:r>
                  </a:p>
                  <a:p>
                    <a:r>
                      <a:rPr lang="ru-RU" dirty="0"/>
                      <a:t>1,6%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E53-42B4-AAE2-963D2716ADFF}"/>
                </c:ext>
              </c:extLst>
            </c:dLbl>
            <c:dLbl>
              <c:idx val="3"/>
              <c:layout>
                <c:manualLayout>
                  <c:x val="2.8108246406183639E-3"/>
                  <c:y val="2.1511359953349435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Национальная экономика; 157 245,6; </a:t>
                    </a:r>
                  </a:p>
                  <a:p>
                    <a:r>
                      <a:rPr lang="ru-RU" dirty="0"/>
                      <a:t>6,76%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E1C-4D86-BC47-5CA2B3AB7415}"/>
                </c:ext>
              </c:extLst>
            </c:dLbl>
            <c:dLbl>
              <c:idx val="4"/>
              <c:layout>
                <c:manualLayout>
                  <c:x val="0"/>
                  <c:y val="-0.1636600987096272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Жилищно-коммунальное хозяйство; </a:t>
                    </a:r>
                  </a:p>
                  <a:p>
                    <a:r>
                      <a:rPr lang="ru-RU" dirty="0"/>
                      <a:t>174 266,3; </a:t>
                    </a:r>
                  </a:p>
                  <a:p>
                    <a:r>
                      <a:rPr lang="ru-RU" dirty="0"/>
                      <a:t>7,5%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E53-42B4-AAE2-963D2716ADFF}"/>
                </c:ext>
              </c:extLst>
            </c:dLbl>
            <c:dLbl>
              <c:idx val="5"/>
              <c:layout>
                <c:manualLayout>
                  <c:x val="2.8108246406183639E-2"/>
                  <c:y val="-0.2318347096316616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Охрана окружающей среды; </a:t>
                    </a:r>
                  </a:p>
                  <a:p>
                    <a:r>
                      <a:rPr lang="ru-RU" dirty="0"/>
                      <a:t>188,1; </a:t>
                    </a:r>
                  </a:p>
                  <a:p>
                    <a:r>
                      <a:rPr lang="ru-RU" dirty="0"/>
                      <a:t>0,01%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E1C-4D86-BC47-5CA2B3AB7415}"/>
                </c:ext>
              </c:extLst>
            </c:dLbl>
            <c:dLbl>
              <c:idx val="6"/>
              <c:layout>
                <c:manualLayout>
                  <c:x val="2.0964325323515956E-2"/>
                  <c:y val="0.11907145224705314"/>
                </c:manualLayout>
              </c:layout>
              <c:tx>
                <c:rich>
                  <a:bodyPr/>
                  <a:lstStyle/>
                  <a:p>
                    <a:pPr>
                      <a:defRPr sz="1200" b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Образование; </a:t>
                    </a:r>
                  </a:p>
                  <a:p>
                    <a:pPr>
                      <a:defRPr sz="1200" b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1 210 742,3; </a:t>
                    </a:r>
                  </a:p>
                  <a:p>
                    <a:pPr>
                      <a:defRPr sz="1200" b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/>
                      <a:t>52,1%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2E1C-4D86-BC47-5CA2B3AB7415}"/>
                </c:ext>
              </c:extLst>
            </c:dLbl>
            <c:dLbl>
              <c:idx val="7"/>
              <c:layout>
                <c:manualLayout>
                  <c:x val="-1.7942467510076363E-2"/>
                  <c:y val="-0.2059127239529589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Культура, кинематография; </a:t>
                    </a:r>
                  </a:p>
                  <a:p>
                    <a:r>
                      <a:rPr lang="ru-RU" dirty="0"/>
                      <a:t>104 404,6; </a:t>
                    </a:r>
                  </a:p>
                  <a:p>
                    <a:r>
                      <a:rPr lang="ru-RU" dirty="0"/>
                      <a:t>4,5%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2E1C-4D86-BC47-5CA2B3AB7415}"/>
                </c:ext>
              </c:extLst>
            </c:dLbl>
            <c:dLbl>
              <c:idx val="8"/>
              <c:layout>
                <c:manualLayout>
                  <c:x val="-2.8109353030057898E-3"/>
                  <c:y val="-0.12180603284327811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Здравоохранение; </a:t>
                    </a:r>
                  </a:p>
                  <a:p>
                    <a:r>
                      <a:rPr lang="ru-RU" dirty="0"/>
                      <a:t>283,7; </a:t>
                    </a:r>
                  </a:p>
                  <a:p>
                    <a:r>
                      <a:rPr lang="ru-RU" dirty="0"/>
                      <a:t>0,01%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2E1C-4D86-BC47-5CA2B3AB7415}"/>
                </c:ext>
              </c:extLst>
            </c:dLbl>
            <c:dLbl>
              <c:idx val="9"/>
              <c:layout>
                <c:manualLayout>
                  <c:x val="1.9675551159553797E-2"/>
                  <c:y val="-7.9649370697171904E-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Социальная политика; </a:t>
                    </a:r>
                  </a:p>
                  <a:p>
                    <a:r>
                      <a:rPr lang="ru-RU" dirty="0"/>
                      <a:t>34 855,8; </a:t>
                    </a:r>
                  </a:p>
                  <a:p>
                    <a:r>
                      <a:rPr lang="ru-RU" dirty="0"/>
                      <a:t>1,5%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2E1C-4D86-BC47-5CA2B3AB7415}"/>
                </c:ext>
              </c:extLst>
            </c:dLbl>
            <c:dLbl>
              <c:idx val="10"/>
              <c:layout>
                <c:manualLayout>
                  <c:x val="-4.2162369609275458E-3"/>
                  <c:y val="4.1913261493373224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Физическая культура и спорт; 215 202,9; </a:t>
                    </a:r>
                  </a:p>
                  <a:p>
                    <a:r>
                      <a:rPr lang="ru-RU" dirty="0"/>
                      <a:t>9,3%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2E1C-4D86-BC47-5CA2B3AB7415}"/>
                </c:ext>
              </c:extLst>
            </c:dLbl>
            <c:dLbl>
              <c:idx val="11"/>
              <c:layout>
                <c:manualLayout>
                  <c:x val="8.0454543543104218E-2"/>
                  <c:y val="8.4392925865198323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Средства массовой информации; </a:t>
                    </a:r>
                  </a:p>
                  <a:p>
                    <a:r>
                      <a:rPr lang="ru-RU" dirty="0"/>
                      <a:t>16 815,6; </a:t>
                    </a:r>
                  </a:p>
                  <a:p>
                    <a:r>
                      <a:rPr lang="ru-RU" dirty="0"/>
                      <a:t>0,7%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2E1C-4D86-BC47-5CA2B3AB7415}"/>
                </c:ext>
              </c:extLst>
            </c:dLbl>
            <c:dLbl>
              <c:idx val="12"/>
              <c:layout>
                <c:manualLayout>
                  <c:x val="-7.4540745559063065E-2"/>
                  <c:y val="0.11321218819576684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Обслуживание  государственного и муниципального долга; </a:t>
                    </a:r>
                  </a:p>
                  <a:p>
                    <a:r>
                      <a:rPr lang="ru-RU" dirty="0"/>
                      <a:t>1 379,1; </a:t>
                    </a:r>
                    <a:r>
                      <a:rPr lang="ru-RU" baseline="0" dirty="0"/>
                      <a:t>  </a:t>
                    </a:r>
                  </a:p>
                  <a:p>
                    <a:r>
                      <a:rPr lang="ru-RU" dirty="0"/>
                      <a:t>0,06%</a:t>
                    </a:r>
                  </a:p>
                </c:rich>
              </c:tx>
              <c:showLegendKey val="1"/>
              <c:showVal val="1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2E1C-4D86-BC47-5CA2B3AB7415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Средства массовой информации</c:v>
                </c:pt>
                <c:pt idx="12">
                  <c:v>Обслуживание  государственного и муниципального долга</c:v>
                </c:pt>
              </c:strCache>
            </c:strRef>
          </c:cat>
          <c:val>
            <c:numRef>
              <c:f>Лист1!$B$2:$B$14</c:f>
              <c:numCache>
                <c:formatCode>#,##0.0</c:formatCode>
                <c:ptCount val="13"/>
                <c:pt idx="0">
                  <c:v>367967.1</c:v>
                </c:pt>
                <c:pt idx="1">
                  <c:v>3785.7</c:v>
                </c:pt>
                <c:pt idx="2">
                  <c:v>37498.800000000003</c:v>
                </c:pt>
                <c:pt idx="3">
                  <c:v>157245.6</c:v>
                </c:pt>
                <c:pt idx="4">
                  <c:v>174266.3</c:v>
                </c:pt>
                <c:pt idx="5">
                  <c:v>188.1</c:v>
                </c:pt>
                <c:pt idx="6">
                  <c:v>1210742.3</c:v>
                </c:pt>
                <c:pt idx="7">
                  <c:v>104404.6</c:v>
                </c:pt>
                <c:pt idx="8">
                  <c:v>283.7</c:v>
                </c:pt>
                <c:pt idx="9">
                  <c:v>34855.800000000003</c:v>
                </c:pt>
                <c:pt idx="10">
                  <c:v>215202.9</c:v>
                </c:pt>
                <c:pt idx="11">
                  <c:v>16815.599999999999</c:v>
                </c:pt>
                <c:pt idx="12">
                  <c:v>1379.1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2E1C-4D86-BC47-5CA2B3AB74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2.xml><?xml version="1.0" encoding="utf-8"?>
<cs:chartStyle xmlns:cs="http://schemas.microsoft.com/office/drawing/2012/chartStyle" xmlns:a="http://schemas.openxmlformats.org/drawingml/2006/main" id="126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18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2">
      <a:schemeClr val="dk1"/>
    </cs:effectRef>
    <cs:fontRef idx="minor">
      <a:schemeClr val="tx1"/>
    </cs:fontRef>
  </cs:dataPoint>
  <cs:dataPoint3D>
    <cs:lnRef idx="0"/>
    <cs:fillRef idx="3">
      <cs:styleClr val="auto"/>
    </cs:fillRef>
    <cs:effectRef idx="2">
      <a:schemeClr val="dk1"/>
    </cs:effectRef>
    <cs:fontRef idx="minor">
      <a:schemeClr val="tx1"/>
    </cs:fontRef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2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>
      <a:schemeClr val="dk1">
        <a:tint val="95000"/>
      </a:schemeClr>
    </cs:fillRef>
    <cs:effectRef idx="2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>
      <a:schemeClr val="dk1">
        <a:tint val="5000"/>
      </a:schemeClr>
    </cs:fillRef>
    <cs:effectRef idx="2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14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1">
      <a:schemeClr val="lt1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>
  <cs:dataPoint3D>
    <cs:lnRef idx="1">
      <a:schemeClr val="lt1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3D>
  <cs:dataPointLine>
    <cs:lnRef idx="1">
      <cs:styleClr val="auto"/>
    </cs:lnRef>
    <cs:lineWidthScale>5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1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1">
      <a:schemeClr val="dk1"/>
    </cs:effectRef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1">
      <a:schemeClr val="dk1"/>
    </cs:effectRef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36A8C0-8699-4A71-AC6F-12252A433383}" type="doc">
      <dgm:prSet loTypeId="urn:microsoft.com/office/officeart/2005/8/layout/vList5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FB780F1F-9C70-4508-942E-63BF962449CD}">
      <dgm:prSet phldrT="[Текст]" custT="1"/>
      <dgm:spPr/>
      <dgm:t>
        <a:bodyPr/>
        <a:lstStyle/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989,0</a:t>
          </a:r>
        </a:p>
        <a:p>
          <a:r>
            <a:rPr lang="ru-RU" sz="1600" b="1" dirty="0">
              <a:latin typeface="Times New Roman" pitchFamily="18" charset="0"/>
              <a:cs typeface="Times New Roman" pitchFamily="18" charset="0"/>
            </a:rPr>
            <a:t>тыс. руб.</a:t>
          </a:r>
        </a:p>
      </dgm:t>
    </dgm:pt>
    <dgm:pt modelId="{96D188CD-3C8C-4AEC-BD56-EDB3D6AB8472}" type="parTrans" cxnId="{67361C55-7CE2-4570-872F-0FEDAD02E2CB}">
      <dgm:prSet/>
      <dgm:spPr/>
      <dgm:t>
        <a:bodyPr/>
        <a:lstStyle/>
        <a:p>
          <a:endParaRPr lang="ru-RU" b="1"/>
        </a:p>
      </dgm:t>
    </dgm:pt>
    <dgm:pt modelId="{08BEB595-CFFD-401E-AC0E-79ACFEEF9B6A}" type="sibTrans" cxnId="{67361C55-7CE2-4570-872F-0FEDAD02E2CB}">
      <dgm:prSet/>
      <dgm:spPr/>
      <dgm:t>
        <a:bodyPr/>
        <a:lstStyle/>
        <a:p>
          <a:endParaRPr lang="ru-RU" b="1"/>
        </a:p>
      </dgm:t>
    </dgm:pt>
    <dgm:pt modelId="{2DDFE93E-167D-4224-B506-D56F5079161F}">
      <dgm:prSet phldrT="[Текст]" custT="1"/>
      <dgm:spPr/>
      <dgm:t>
        <a:bodyPr/>
        <a:lstStyle/>
        <a:p>
          <a:r>
            <a:rPr lang="ru-RU" sz="1450" b="1" i="0" u="none" dirty="0">
              <a:latin typeface="Times New Roman" pitchFamily="18" charset="0"/>
              <a:cs typeface="Times New Roman" pitchFamily="18" charset="0"/>
            </a:rPr>
            <a:t>Контроль за использованием муниципальной собственности в части ведения претензионно - исковой работы по взысканию задолженности по оплате за муниципальное имущество, включая земельные участки</a:t>
          </a:r>
          <a:endParaRPr lang="ru-RU" sz="1450" b="1" dirty="0">
            <a:latin typeface="Times New Roman" pitchFamily="18" charset="0"/>
            <a:cs typeface="Times New Roman" pitchFamily="18" charset="0"/>
          </a:endParaRPr>
        </a:p>
      </dgm:t>
    </dgm:pt>
    <dgm:pt modelId="{690AD8C1-E692-42E8-AB21-2651C62F95F7}" type="parTrans" cxnId="{AC9E8836-F6AB-4244-A5F3-787857D27912}">
      <dgm:prSet/>
      <dgm:spPr/>
      <dgm:t>
        <a:bodyPr/>
        <a:lstStyle/>
        <a:p>
          <a:endParaRPr lang="ru-RU" b="1"/>
        </a:p>
      </dgm:t>
    </dgm:pt>
    <dgm:pt modelId="{59DD22D8-C8F5-4370-8C49-3F1B86B82FC7}" type="sibTrans" cxnId="{AC9E8836-F6AB-4244-A5F3-787857D27912}">
      <dgm:prSet/>
      <dgm:spPr/>
      <dgm:t>
        <a:bodyPr/>
        <a:lstStyle/>
        <a:p>
          <a:endParaRPr lang="ru-RU" b="1"/>
        </a:p>
      </dgm:t>
    </dgm:pt>
    <dgm:pt modelId="{AEA4B47D-7CB6-45B1-BE6C-615F0CEB9535}">
      <dgm:prSet custT="1"/>
      <dgm:spPr/>
      <dgm:t>
        <a:bodyPr/>
        <a:lstStyle/>
        <a:p>
          <a:r>
            <a:rPr lang="ru-RU" sz="1400" b="1" dirty="0">
              <a:latin typeface="Times New Roman" pitchFamily="18" charset="0"/>
              <a:cs typeface="Times New Roman" pitchFamily="18" charset="0"/>
            </a:rPr>
            <a:t>3 млн. 507,3 тыс. руб., </a:t>
          </a:r>
        </a:p>
        <a:p>
          <a:r>
            <a:rPr lang="ru-RU" sz="1400" b="1" dirty="0">
              <a:latin typeface="Times New Roman" pitchFamily="18" charset="0"/>
              <a:cs typeface="Times New Roman" pitchFamily="18" charset="0"/>
            </a:rPr>
            <a:t>в том числе </a:t>
          </a:r>
        </a:p>
      </dgm:t>
    </dgm:pt>
    <dgm:pt modelId="{54A87D7C-28EE-4635-8992-120DBF9DE6FB}" type="parTrans" cxnId="{8F625923-A91A-406D-BCEB-CCA37A234E6F}">
      <dgm:prSet/>
      <dgm:spPr/>
      <dgm:t>
        <a:bodyPr/>
        <a:lstStyle/>
        <a:p>
          <a:endParaRPr lang="ru-RU" b="1"/>
        </a:p>
      </dgm:t>
    </dgm:pt>
    <dgm:pt modelId="{270F5E39-5085-457D-8C9C-2C279FE149D9}" type="sibTrans" cxnId="{8F625923-A91A-406D-BCEB-CCA37A234E6F}">
      <dgm:prSet/>
      <dgm:spPr/>
      <dgm:t>
        <a:bodyPr/>
        <a:lstStyle/>
        <a:p>
          <a:endParaRPr lang="ru-RU" b="1"/>
        </a:p>
      </dgm:t>
    </dgm:pt>
    <dgm:pt modelId="{072BDD0E-8879-4FCF-985F-C3F2475D8B9D}">
      <dgm:prSet custT="1"/>
      <dgm:spPr/>
      <dgm:t>
        <a:bodyPr/>
        <a:lstStyle/>
        <a:p>
          <a:r>
            <a:rPr lang="ru-RU" sz="1450" b="1" i="0" u="none" dirty="0">
              <a:latin typeface="Times New Roman" pitchFamily="18" charset="0"/>
              <a:cs typeface="Times New Roman" pitchFamily="18" charset="0"/>
            </a:rPr>
            <a:t>Реализация Плана мероприятий по росту доходов, повышению роли имущественных налогов в формировании бюджета города Покачи и сокращению муниципального долга города Покачи и расходов на его обслуживание на 2024 год, утвержденного ПАГ от 25.03.2024 №241 (в ред. от 28.12.2024), из них:</a:t>
          </a:r>
        </a:p>
      </dgm:t>
    </dgm:pt>
    <dgm:pt modelId="{9FFF02DF-0F3F-4EFC-88DB-A9D46BAC86D5}" type="sibTrans" cxnId="{B7AC7380-C29A-4461-B7A2-67936A3F212B}">
      <dgm:prSet/>
      <dgm:spPr/>
      <dgm:t>
        <a:bodyPr/>
        <a:lstStyle/>
        <a:p>
          <a:endParaRPr lang="ru-RU" b="1"/>
        </a:p>
      </dgm:t>
    </dgm:pt>
    <dgm:pt modelId="{620093D0-38FA-47BB-8A35-19659BE4AFF2}" type="parTrans" cxnId="{B7AC7380-C29A-4461-B7A2-67936A3F212B}">
      <dgm:prSet/>
      <dgm:spPr/>
      <dgm:t>
        <a:bodyPr/>
        <a:lstStyle/>
        <a:p>
          <a:endParaRPr lang="ru-RU" b="1"/>
        </a:p>
      </dgm:t>
    </dgm:pt>
    <dgm:pt modelId="{B3939F95-081D-4206-B8E3-193444BF9A31}" type="pres">
      <dgm:prSet presAssocID="{F336A8C0-8699-4A71-AC6F-12252A4333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2F6914-406B-4C80-A3F9-9322EED569E0}" type="pres">
      <dgm:prSet presAssocID="{FB780F1F-9C70-4508-942E-63BF962449CD}" presName="linNode" presStyleCnt="0"/>
      <dgm:spPr/>
    </dgm:pt>
    <dgm:pt modelId="{7A6DC08E-F98E-46B3-8D9A-CF8FDF86E5BC}" type="pres">
      <dgm:prSet presAssocID="{FB780F1F-9C70-4508-942E-63BF962449CD}" presName="parentText" presStyleLbl="node1" presStyleIdx="0" presStyleCnt="2" custScaleX="44032" custScaleY="12982" custLinFactNeighborX="-846" custLinFactNeighborY="-277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574C9B-8619-4A70-BAC0-7AE457C044F4}" type="pres">
      <dgm:prSet presAssocID="{FB780F1F-9C70-4508-942E-63BF962449CD}" presName="descendantText" presStyleLbl="alignAccFollowNode1" presStyleIdx="0" presStyleCnt="2" custScaleX="129035" custScaleY="13642" custLinFactNeighborX="2482" custLinFactNeighborY="-3469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44D5A41-99D5-4215-8821-215E88319070}" type="pres">
      <dgm:prSet presAssocID="{08BEB595-CFFD-401E-AC0E-79ACFEEF9B6A}" presName="sp" presStyleCnt="0"/>
      <dgm:spPr/>
    </dgm:pt>
    <dgm:pt modelId="{0074C97B-CF47-464D-A6BD-9C68C00B10B9}" type="pres">
      <dgm:prSet presAssocID="{AEA4B47D-7CB6-45B1-BE6C-615F0CEB9535}" presName="linNode" presStyleCnt="0"/>
      <dgm:spPr/>
    </dgm:pt>
    <dgm:pt modelId="{088310DF-E930-4292-976D-2D6596ACD883}" type="pres">
      <dgm:prSet presAssocID="{AEA4B47D-7CB6-45B1-BE6C-615F0CEB9535}" presName="parentText" presStyleLbl="node1" presStyleIdx="1" presStyleCnt="2" custScaleX="44009" custScaleY="16748" custLinFactNeighborX="-1051" custLinFactNeighborY="-322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2EF4B0-3C7A-458E-93FC-C7C7BBC541EE}" type="pres">
      <dgm:prSet presAssocID="{AEA4B47D-7CB6-45B1-BE6C-615F0CEB9535}" presName="descendantText" presStyleLbl="alignAccFollowNode1" presStyleIdx="1" presStyleCnt="2" custScaleX="129064" custScaleY="20300" custLinFactNeighborX="2734" custLinFactNeighborY="-4013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8F625923-A91A-406D-BCEB-CCA37A234E6F}" srcId="{F336A8C0-8699-4A71-AC6F-12252A433383}" destId="{AEA4B47D-7CB6-45B1-BE6C-615F0CEB9535}" srcOrd="1" destOrd="0" parTransId="{54A87D7C-28EE-4635-8992-120DBF9DE6FB}" sibTransId="{270F5E39-5085-457D-8C9C-2C279FE149D9}"/>
    <dgm:cxn modelId="{9EC3E359-2326-4708-A1AB-7A7EC559DF3B}" type="presOf" srcId="{FB780F1F-9C70-4508-942E-63BF962449CD}" destId="{7A6DC08E-F98E-46B3-8D9A-CF8FDF86E5BC}" srcOrd="0" destOrd="0" presId="urn:microsoft.com/office/officeart/2005/8/layout/vList5"/>
    <dgm:cxn modelId="{E0D9CE97-F577-4636-95CF-41811E6AF1BF}" type="presOf" srcId="{AEA4B47D-7CB6-45B1-BE6C-615F0CEB9535}" destId="{088310DF-E930-4292-976D-2D6596ACD883}" srcOrd="0" destOrd="0" presId="urn:microsoft.com/office/officeart/2005/8/layout/vList5"/>
    <dgm:cxn modelId="{FDA8EC26-7A98-46C6-ADC6-910E5A3807D4}" type="presOf" srcId="{F336A8C0-8699-4A71-AC6F-12252A433383}" destId="{B3939F95-081D-4206-B8E3-193444BF9A31}" srcOrd="0" destOrd="0" presId="urn:microsoft.com/office/officeart/2005/8/layout/vList5"/>
    <dgm:cxn modelId="{67361C55-7CE2-4570-872F-0FEDAD02E2CB}" srcId="{F336A8C0-8699-4A71-AC6F-12252A433383}" destId="{FB780F1F-9C70-4508-942E-63BF962449CD}" srcOrd="0" destOrd="0" parTransId="{96D188CD-3C8C-4AEC-BD56-EDB3D6AB8472}" sibTransId="{08BEB595-CFFD-401E-AC0E-79ACFEEF9B6A}"/>
    <dgm:cxn modelId="{B7AC7380-C29A-4461-B7A2-67936A3F212B}" srcId="{AEA4B47D-7CB6-45B1-BE6C-615F0CEB9535}" destId="{072BDD0E-8879-4FCF-985F-C3F2475D8B9D}" srcOrd="0" destOrd="0" parTransId="{620093D0-38FA-47BB-8A35-19659BE4AFF2}" sibTransId="{9FFF02DF-0F3F-4EFC-88DB-A9D46BAC86D5}"/>
    <dgm:cxn modelId="{9EF79EBC-A789-45DA-99C3-EDCB886070DE}" type="presOf" srcId="{072BDD0E-8879-4FCF-985F-C3F2475D8B9D}" destId="{972EF4B0-3C7A-458E-93FC-C7C7BBC541EE}" srcOrd="0" destOrd="0" presId="urn:microsoft.com/office/officeart/2005/8/layout/vList5"/>
    <dgm:cxn modelId="{AC9E8836-F6AB-4244-A5F3-787857D27912}" srcId="{FB780F1F-9C70-4508-942E-63BF962449CD}" destId="{2DDFE93E-167D-4224-B506-D56F5079161F}" srcOrd="0" destOrd="0" parTransId="{690AD8C1-E692-42E8-AB21-2651C62F95F7}" sibTransId="{59DD22D8-C8F5-4370-8C49-3F1B86B82FC7}"/>
    <dgm:cxn modelId="{FB74487F-9094-4360-9F38-7D1164CC534E}" type="presOf" srcId="{2DDFE93E-167D-4224-B506-D56F5079161F}" destId="{E4574C9B-8619-4A70-BAC0-7AE457C044F4}" srcOrd="0" destOrd="0" presId="urn:microsoft.com/office/officeart/2005/8/layout/vList5"/>
    <dgm:cxn modelId="{C9C09E0C-CD20-40EB-AAA5-3ECA40C37C9D}" type="presParOf" srcId="{B3939F95-081D-4206-B8E3-193444BF9A31}" destId="{632F6914-406B-4C80-A3F9-9322EED569E0}" srcOrd="0" destOrd="0" presId="urn:microsoft.com/office/officeart/2005/8/layout/vList5"/>
    <dgm:cxn modelId="{99703985-AE91-4ED4-8962-A6F1F984A2ED}" type="presParOf" srcId="{632F6914-406B-4C80-A3F9-9322EED569E0}" destId="{7A6DC08E-F98E-46B3-8D9A-CF8FDF86E5BC}" srcOrd="0" destOrd="0" presId="urn:microsoft.com/office/officeart/2005/8/layout/vList5"/>
    <dgm:cxn modelId="{52DA7459-ECA0-4BB4-A651-A81BAB716E39}" type="presParOf" srcId="{632F6914-406B-4C80-A3F9-9322EED569E0}" destId="{E4574C9B-8619-4A70-BAC0-7AE457C044F4}" srcOrd="1" destOrd="0" presId="urn:microsoft.com/office/officeart/2005/8/layout/vList5"/>
    <dgm:cxn modelId="{1352AFD8-049D-4DFB-A517-33BA0D552788}" type="presParOf" srcId="{B3939F95-081D-4206-B8E3-193444BF9A31}" destId="{744D5A41-99D5-4215-8821-215E88319070}" srcOrd="1" destOrd="0" presId="urn:microsoft.com/office/officeart/2005/8/layout/vList5"/>
    <dgm:cxn modelId="{A0AC113A-A7F1-41EA-BF98-72FD1B737BED}" type="presParOf" srcId="{B3939F95-081D-4206-B8E3-193444BF9A31}" destId="{0074C97B-CF47-464D-A6BD-9C68C00B10B9}" srcOrd="2" destOrd="0" presId="urn:microsoft.com/office/officeart/2005/8/layout/vList5"/>
    <dgm:cxn modelId="{29277DDE-AF62-4D2F-A4E9-5D35E933700A}" type="presParOf" srcId="{0074C97B-CF47-464D-A6BD-9C68C00B10B9}" destId="{088310DF-E930-4292-976D-2D6596ACD883}" srcOrd="0" destOrd="0" presId="urn:microsoft.com/office/officeart/2005/8/layout/vList5"/>
    <dgm:cxn modelId="{4DA3823E-82E9-4F93-BE65-18B139D9A207}" type="presParOf" srcId="{0074C97B-CF47-464D-A6BD-9C68C00B10B9}" destId="{972EF4B0-3C7A-458E-93FC-C7C7BBC541EE}" srcOrd="1" destOrd="0" presId="urn:microsoft.com/office/officeart/2005/8/layout/vList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9F2166-026C-4295-B7DF-554C79269826}" type="doc">
      <dgm:prSet loTypeId="urn:microsoft.com/office/officeart/2005/8/layout/process4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5F905AA-07F3-43EC-A236-EE419A4E0E67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Основной норматив отчислений от НДФЛ</a:t>
          </a:r>
        </a:p>
      </dgm:t>
    </dgm:pt>
    <dgm:pt modelId="{88271FE0-5A9E-434F-B530-DB6D8402A936}" type="parTrans" cxnId="{D5E79800-D07C-4738-B81E-256828EBAE66}">
      <dgm:prSet/>
      <dgm:spPr/>
      <dgm:t>
        <a:bodyPr/>
        <a:lstStyle/>
        <a:p>
          <a:endParaRPr lang="ru-RU"/>
        </a:p>
      </dgm:t>
    </dgm:pt>
    <dgm:pt modelId="{9D97749F-A720-4324-98AE-8B76A2DF89CF}" type="sibTrans" cxnId="{D5E79800-D07C-4738-B81E-256828EBAE66}">
      <dgm:prSet/>
      <dgm:spPr/>
      <dgm:t>
        <a:bodyPr/>
        <a:lstStyle/>
        <a:p>
          <a:endParaRPr lang="ru-RU"/>
        </a:p>
      </dgm:t>
    </dgm:pt>
    <dgm:pt modelId="{206D0C74-A38C-4CE6-866F-97E1D193B396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35,5%</a:t>
          </a:r>
        </a:p>
      </dgm:t>
    </dgm:pt>
    <dgm:pt modelId="{33AE0246-9D6F-4C2F-8D0A-2B25752798A8}" type="parTrans" cxnId="{C2ADC503-419B-4F55-8F66-21114882B29E}">
      <dgm:prSet/>
      <dgm:spPr/>
      <dgm:t>
        <a:bodyPr/>
        <a:lstStyle/>
        <a:p>
          <a:endParaRPr lang="ru-RU"/>
        </a:p>
      </dgm:t>
    </dgm:pt>
    <dgm:pt modelId="{5EA52572-208A-4BA0-8C71-1CFD41099933}" type="sibTrans" cxnId="{C2ADC503-419B-4F55-8F66-21114882B29E}">
      <dgm:prSet/>
      <dgm:spPr/>
      <dgm:t>
        <a:bodyPr/>
        <a:lstStyle/>
        <a:p>
          <a:endParaRPr lang="ru-RU"/>
        </a:p>
      </dgm:t>
    </dgm:pt>
    <dgm:pt modelId="{04B02E39-D0C3-4956-8157-E5DE1FE348F3}">
      <dgm:prSet phldrT="[Текст]" custT="1"/>
      <dgm:spPr/>
      <dgm:t>
        <a:bodyPr/>
        <a:lstStyle/>
        <a:p>
          <a:r>
            <a:rPr lang="ru-RU" sz="1450" b="1" dirty="0">
              <a:latin typeface="Times New Roman" pitchFamily="18" charset="0"/>
              <a:cs typeface="Times New Roman" pitchFamily="18" charset="0"/>
            </a:rPr>
            <a:t>323 506,7 тыс. руб.</a:t>
          </a:r>
        </a:p>
      </dgm:t>
    </dgm:pt>
    <dgm:pt modelId="{5F05DD4D-4CBD-4BB1-9CBA-0C506FD766DC}" type="parTrans" cxnId="{6BCBC134-4CAD-44B7-AB3D-BB9038EBAB9E}">
      <dgm:prSet/>
      <dgm:spPr/>
      <dgm:t>
        <a:bodyPr/>
        <a:lstStyle/>
        <a:p>
          <a:endParaRPr lang="ru-RU"/>
        </a:p>
      </dgm:t>
    </dgm:pt>
    <dgm:pt modelId="{C53AFED6-9C6D-4EDA-8655-E5D7EC06A7DF}" type="sibTrans" cxnId="{6BCBC134-4CAD-44B7-AB3D-BB9038EBAB9E}">
      <dgm:prSet/>
      <dgm:spPr/>
      <dgm:t>
        <a:bodyPr/>
        <a:lstStyle/>
        <a:p>
          <a:endParaRPr lang="ru-RU"/>
        </a:p>
      </dgm:t>
    </dgm:pt>
    <dgm:pt modelId="{DCC38A11-56D2-4A34-8AF1-6F330784593F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62,49%</a:t>
          </a:r>
        </a:p>
      </dgm:t>
    </dgm:pt>
    <dgm:pt modelId="{3981BF55-A148-4AE5-AF24-B0443FDD4E48}" type="parTrans" cxnId="{8C679DA2-7E48-4834-A3D8-8CADB6E9BFEE}">
      <dgm:prSet/>
      <dgm:spPr/>
      <dgm:t>
        <a:bodyPr/>
        <a:lstStyle/>
        <a:p>
          <a:endParaRPr lang="ru-RU"/>
        </a:p>
      </dgm:t>
    </dgm:pt>
    <dgm:pt modelId="{9039D403-CEE3-475F-9615-F0792F680578}" type="sibTrans" cxnId="{8C679DA2-7E48-4834-A3D8-8CADB6E9BFEE}">
      <dgm:prSet/>
      <dgm:spPr/>
      <dgm:t>
        <a:bodyPr/>
        <a:lstStyle/>
        <a:p>
          <a:endParaRPr lang="ru-RU"/>
        </a:p>
      </dgm:t>
    </dgm:pt>
    <dgm:pt modelId="{B5D9A1DA-0493-4679-81E2-5BE4BD30C235}">
      <dgm:prSet phldrT="[Текст]" custT="1"/>
      <dgm:spPr/>
      <dgm:t>
        <a:bodyPr/>
        <a:lstStyle/>
        <a:p>
          <a:r>
            <a:rPr lang="ru-RU" sz="1450" b="1" dirty="0">
              <a:latin typeface="Times New Roman" pitchFamily="18" charset="0"/>
              <a:cs typeface="Times New Roman" pitchFamily="18" charset="0"/>
            </a:rPr>
            <a:t>569 463,0 тыс. руб.</a:t>
          </a:r>
        </a:p>
      </dgm:t>
    </dgm:pt>
    <dgm:pt modelId="{2AF6A95A-4047-43FF-85F9-4CC2AD29B4FC}" type="parTrans" cxnId="{53F834E1-54BD-49E4-9D0A-592367C807C8}">
      <dgm:prSet/>
      <dgm:spPr/>
      <dgm:t>
        <a:bodyPr/>
        <a:lstStyle/>
        <a:p>
          <a:endParaRPr lang="ru-RU"/>
        </a:p>
      </dgm:t>
    </dgm:pt>
    <dgm:pt modelId="{E3D0F78D-AFEE-4A10-94D5-20C86E79DFAA}" type="sibTrans" cxnId="{53F834E1-54BD-49E4-9D0A-592367C807C8}">
      <dgm:prSet/>
      <dgm:spPr/>
      <dgm:t>
        <a:bodyPr/>
        <a:lstStyle/>
        <a:p>
          <a:endParaRPr lang="ru-RU"/>
        </a:p>
      </dgm:t>
    </dgm:pt>
    <dgm:pt modelId="{3906FFA2-D78D-4DCD-A6B0-5326D07C5C3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ПОСТУПИЛО В</a:t>
          </a:r>
          <a:r>
            <a: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</a:t>
          </a:r>
          <a:r>
            <a: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ГОДУ</a:t>
          </a:r>
        </a:p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892 969,7 тыс. руб.</a:t>
          </a:r>
        </a:p>
      </dgm:t>
    </dgm:pt>
    <dgm:pt modelId="{39F85F0F-1541-4F45-A6A2-DB86D404D562}" type="parTrans" cxnId="{01069F79-67D7-496E-9558-24F8133CD140}">
      <dgm:prSet/>
      <dgm:spPr/>
      <dgm:t>
        <a:bodyPr/>
        <a:lstStyle/>
        <a:p>
          <a:endParaRPr lang="ru-RU"/>
        </a:p>
      </dgm:t>
    </dgm:pt>
    <dgm:pt modelId="{171F8956-1347-411B-B10C-C17CF4515EF4}" type="sibTrans" cxnId="{01069F79-67D7-496E-9558-24F8133CD140}">
      <dgm:prSet/>
      <dgm:spPr/>
      <dgm:t>
        <a:bodyPr/>
        <a:lstStyle/>
        <a:p>
          <a:endParaRPr lang="ru-RU"/>
        </a:p>
      </dgm:t>
    </dgm:pt>
    <dgm:pt modelId="{EBF720F9-0C87-409B-B9C7-BCFAF17E010D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Дополнительный норматив отчислений от НДФЛ</a:t>
          </a:r>
        </a:p>
      </dgm:t>
    </dgm:pt>
    <dgm:pt modelId="{48C7F145-D8F4-4528-BA2F-60F848C42C57}" type="sibTrans" cxnId="{229EFE54-B141-436C-AA7B-7FE0518A10F7}">
      <dgm:prSet/>
      <dgm:spPr/>
      <dgm:t>
        <a:bodyPr/>
        <a:lstStyle/>
        <a:p>
          <a:endParaRPr lang="ru-RU"/>
        </a:p>
      </dgm:t>
    </dgm:pt>
    <dgm:pt modelId="{0FA7959F-E095-4A4B-BA51-E0B66AADC845}" type="parTrans" cxnId="{229EFE54-B141-436C-AA7B-7FE0518A10F7}">
      <dgm:prSet/>
      <dgm:spPr/>
      <dgm:t>
        <a:bodyPr/>
        <a:lstStyle/>
        <a:p>
          <a:endParaRPr lang="ru-RU"/>
        </a:p>
      </dgm:t>
    </dgm:pt>
    <dgm:pt modelId="{F0457345-3F2F-43EB-ADE8-A660BB6CBDD5}" type="pres">
      <dgm:prSet presAssocID="{3F9F2166-026C-4295-B7DF-554C792698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B53D7A-C289-4A8A-81E4-54B94E6481D6}" type="pres">
      <dgm:prSet presAssocID="{3906FFA2-D78D-4DCD-A6B0-5326D07C5C3A}" presName="boxAndChildren" presStyleCnt="0"/>
      <dgm:spPr/>
    </dgm:pt>
    <dgm:pt modelId="{66D488CC-FDF0-40B7-883D-10DD55B210F9}" type="pres">
      <dgm:prSet presAssocID="{3906FFA2-D78D-4DCD-A6B0-5326D07C5C3A}" presName="parentTextBox" presStyleLbl="node1" presStyleIdx="0" presStyleCnt="3"/>
      <dgm:spPr/>
      <dgm:t>
        <a:bodyPr/>
        <a:lstStyle/>
        <a:p>
          <a:endParaRPr lang="ru-RU"/>
        </a:p>
      </dgm:t>
    </dgm:pt>
    <dgm:pt modelId="{2DF7634A-FB0D-457E-85D1-F2B91DF0A0B3}" type="pres">
      <dgm:prSet presAssocID="{48C7F145-D8F4-4528-BA2F-60F848C42C57}" presName="sp" presStyleCnt="0"/>
      <dgm:spPr/>
    </dgm:pt>
    <dgm:pt modelId="{6B155985-7C15-47E2-9BD7-B1DD23D1962F}" type="pres">
      <dgm:prSet presAssocID="{EBF720F9-0C87-409B-B9C7-BCFAF17E010D}" presName="arrowAndChildren" presStyleCnt="0"/>
      <dgm:spPr/>
    </dgm:pt>
    <dgm:pt modelId="{35B8CC89-0EBD-473A-A0F5-F4763B98003F}" type="pres">
      <dgm:prSet presAssocID="{EBF720F9-0C87-409B-B9C7-BCFAF17E010D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333EDD08-6540-41E1-A4FA-682C8BF1237D}" type="pres">
      <dgm:prSet presAssocID="{EBF720F9-0C87-409B-B9C7-BCFAF17E010D}" presName="arrow" presStyleLbl="node1" presStyleIdx="1" presStyleCnt="3"/>
      <dgm:spPr/>
      <dgm:t>
        <a:bodyPr/>
        <a:lstStyle/>
        <a:p>
          <a:endParaRPr lang="ru-RU"/>
        </a:p>
      </dgm:t>
    </dgm:pt>
    <dgm:pt modelId="{7BA64ED4-9E49-46F4-BC8B-956271FE2272}" type="pres">
      <dgm:prSet presAssocID="{EBF720F9-0C87-409B-B9C7-BCFAF17E010D}" presName="descendantArrow" presStyleCnt="0"/>
      <dgm:spPr/>
    </dgm:pt>
    <dgm:pt modelId="{749C2739-6A67-4AD8-8147-6F3F716CAE82}" type="pres">
      <dgm:prSet presAssocID="{DCC38A11-56D2-4A34-8AF1-6F330784593F}" presName="childTextArrow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4ACB5-A2D5-4659-8004-EADB2E124878}" type="pres">
      <dgm:prSet presAssocID="{B5D9A1DA-0493-4679-81E2-5BE4BD30C235}" presName="childTextArrow" presStyleLbl="fgAccFollowNode1" presStyleIdx="1" presStyleCnt="4" custScaleX="162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88AE8-819B-408B-B67B-2AF8C9A43BEE}" type="pres">
      <dgm:prSet presAssocID="{9D97749F-A720-4324-98AE-8B76A2DF89CF}" presName="sp" presStyleCnt="0"/>
      <dgm:spPr/>
    </dgm:pt>
    <dgm:pt modelId="{BA5574BA-7256-4F88-BF3F-10876EDCA21C}" type="pres">
      <dgm:prSet presAssocID="{75F905AA-07F3-43EC-A236-EE419A4E0E67}" presName="arrowAndChildren" presStyleCnt="0"/>
      <dgm:spPr/>
    </dgm:pt>
    <dgm:pt modelId="{FEC94252-90AF-438A-B3FF-2507F8CE59A2}" type="pres">
      <dgm:prSet presAssocID="{75F905AA-07F3-43EC-A236-EE419A4E0E67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0D95FC5E-9B3D-42E3-A09B-873895FD21AC}" type="pres">
      <dgm:prSet presAssocID="{75F905AA-07F3-43EC-A236-EE419A4E0E67}" presName="arrow" presStyleLbl="node1" presStyleIdx="2" presStyleCnt="3" custLinFactNeighborX="7695" custLinFactNeighborY="-4308"/>
      <dgm:spPr/>
      <dgm:t>
        <a:bodyPr/>
        <a:lstStyle/>
        <a:p>
          <a:endParaRPr lang="ru-RU"/>
        </a:p>
      </dgm:t>
    </dgm:pt>
    <dgm:pt modelId="{BB40B546-A972-49DD-88EF-D21AFB93E007}" type="pres">
      <dgm:prSet presAssocID="{75F905AA-07F3-43EC-A236-EE419A4E0E67}" presName="descendantArrow" presStyleCnt="0"/>
      <dgm:spPr/>
    </dgm:pt>
    <dgm:pt modelId="{8654BA42-9DEF-4002-BC58-F9BA2E0B2F67}" type="pres">
      <dgm:prSet presAssocID="{206D0C74-A38C-4CE6-866F-97E1D193B396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DD921-4F02-44EF-A928-CEF00A27C978}" type="pres">
      <dgm:prSet presAssocID="{04B02E39-D0C3-4956-8157-E5DE1FE348F3}" presName="childTextArrow" presStyleLbl="fgAccFollowNode1" presStyleIdx="3" presStyleCnt="4" custScaleX="152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B91079-B1B7-4463-AB24-4B488FA9A54E}" type="presOf" srcId="{3906FFA2-D78D-4DCD-A6B0-5326D07C5C3A}" destId="{66D488CC-FDF0-40B7-883D-10DD55B210F9}" srcOrd="0" destOrd="0" presId="urn:microsoft.com/office/officeart/2005/8/layout/process4"/>
    <dgm:cxn modelId="{8C679DA2-7E48-4834-A3D8-8CADB6E9BFEE}" srcId="{EBF720F9-0C87-409B-B9C7-BCFAF17E010D}" destId="{DCC38A11-56D2-4A34-8AF1-6F330784593F}" srcOrd="0" destOrd="0" parTransId="{3981BF55-A148-4AE5-AF24-B0443FDD4E48}" sibTransId="{9039D403-CEE3-475F-9615-F0792F680578}"/>
    <dgm:cxn modelId="{DCC8F06D-8608-4830-984A-1CAC475395E9}" type="presOf" srcId="{206D0C74-A38C-4CE6-866F-97E1D193B396}" destId="{8654BA42-9DEF-4002-BC58-F9BA2E0B2F67}" srcOrd="0" destOrd="0" presId="urn:microsoft.com/office/officeart/2005/8/layout/process4"/>
    <dgm:cxn modelId="{6BCBC134-4CAD-44B7-AB3D-BB9038EBAB9E}" srcId="{75F905AA-07F3-43EC-A236-EE419A4E0E67}" destId="{04B02E39-D0C3-4956-8157-E5DE1FE348F3}" srcOrd="1" destOrd="0" parTransId="{5F05DD4D-4CBD-4BB1-9CBA-0C506FD766DC}" sibTransId="{C53AFED6-9C6D-4EDA-8655-E5D7EC06A7DF}"/>
    <dgm:cxn modelId="{53F834E1-54BD-49E4-9D0A-592367C807C8}" srcId="{EBF720F9-0C87-409B-B9C7-BCFAF17E010D}" destId="{B5D9A1DA-0493-4679-81E2-5BE4BD30C235}" srcOrd="1" destOrd="0" parTransId="{2AF6A95A-4047-43FF-85F9-4CC2AD29B4FC}" sibTransId="{E3D0F78D-AFEE-4A10-94D5-20C86E79DFAA}"/>
    <dgm:cxn modelId="{6651A110-9E77-4198-94C6-4702B3F49B9D}" type="presOf" srcId="{75F905AA-07F3-43EC-A236-EE419A4E0E67}" destId="{FEC94252-90AF-438A-B3FF-2507F8CE59A2}" srcOrd="0" destOrd="0" presId="urn:microsoft.com/office/officeart/2005/8/layout/process4"/>
    <dgm:cxn modelId="{E70186F0-6230-477C-BFDB-1522CCF0B43C}" type="presOf" srcId="{EBF720F9-0C87-409B-B9C7-BCFAF17E010D}" destId="{35B8CC89-0EBD-473A-A0F5-F4763B98003F}" srcOrd="0" destOrd="0" presId="urn:microsoft.com/office/officeart/2005/8/layout/process4"/>
    <dgm:cxn modelId="{229EFE54-B141-436C-AA7B-7FE0518A10F7}" srcId="{3F9F2166-026C-4295-B7DF-554C79269826}" destId="{EBF720F9-0C87-409B-B9C7-BCFAF17E010D}" srcOrd="1" destOrd="0" parTransId="{0FA7959F-E095-4A4B-BA51-E0B66AADC845}" sibTransId="{48C7F145-D8F4-4528-BA2F-60F848C42C57}"/>
    <dgm:cxn modelId="{B9F0444E-67F3-4AED-BFD1-298B32555B57}" type="presOf" srcId="{75F905AA-07F3-43EC-A236-EE419A4E0E67}" destId="{0D95FC5E-9B3D-42E3-A09B-873895FD21AC}" srcOrd="1" destOrd="0" presId="urn:microsoft.com/office/officeart/2005/8/layout/process4"/>
    <dgm:cxn modelId="{E37B84F0-34AF-4B1D-A5DA-68F6AD1AAED6}" type="presOf" srcId="{B5D9A1DA-0493-4679-81E2-5BE4BD30C235}" destId="{8D04ACB5-A2D5-4659-8004-EADB2E124878}" srcOrd="0" destOrd="0" presId="urn:microsoft.com/office/officeart/2005/8/layout/process4"/>
    <dgm:cxn modelId="{A7998DAF-3653-40C2-87EF-4A462CAE5F52}" type="presOf" srcId="{EBF720F9-0C87-409B-B9C7-BCFAF17E010D}" destId="{333EDD08-6540-41E1-A4FA-682C8BF1237D}" srcOrd="1" destOrd="0" presId="urn:microsoft.com/office/officeart/2005/8/layout/process4"/>
    <dgm:cxn modelId="{5B85BD87-1ED0-4F44-A901-E50457DD5CB6}" type="presOf" srcId="{DCC38A11-56D2-4A34-8AF1-6F330784593F}" destId="{749C2739-6A67-4AD8-8147-6F3F716CAE82}" srcOrd="0" destOrd="0" presId="urn:microsoft.com/office/officeart/2005/8/layout/process4"/>
    <dgm:cxn modelId="{D5E79800-D07C-4738-B81E-256828EBAE66}" srcId="{3F9F2166-026C-4295-B7DF-554C79269826}" destId="{75F905AA-07F3-43EC-A236-EE419A4E0E67}" srcOrd="0" destOrd="0" parTransId="{88271FE0-5A9E-434F-B530-DB6D8402A936}" sibTransId="{9D97749F-A720-4324-98AE-8B76A2DF89CF}"/>
    <dgm:cxn modelId="{01069F79-67D7-496E-9558-24F8133CD140}" srcId="{3F9F2166-026C-4295-B7DF-554C79269826}" destId="{3906FFA2-D78D-4DCD-A6B0-5326D07C5C3A}" srcOrd="2" destOrd="0" parTransId="{39F85F0F-1541-4F45-A6A2-DB86D404D562}" sibTransId="{171F8956-1347-411B-B10C-C17CF4515EF4}"/>
    <dgm:cxn modelId="{B3AE05B4-A397-4203-BE97-E93F461E4CFB}" type="presOf" srcId="{3F9F2166-026C-4295-B7DF-554C79269826}" destId="{F0457345-3F2F-43EB-ADE8-A660BB6CBDD5}" srcOrd="0" destOrd="0" presId="urn:microsoft.com/office/officeart/2005/8/layout/process4"/>
    <dgm:cxn modelId="{443950AA-90D6-4B78-A75F-7FCA508E2A0D}" type="presOf" srcId="{04B02E39-D0C3-4956-8157-E5DE1FE348F3}" destId="{8F2DD921-4F02-44EF-A928-CEF00A27C978}" srcOrd="0" destOrd="0" presId="urn:microsoft.com/office/officeart/2005/8/layout/process4"/>
    <dgm:cxn modelId="{C2ADC503-419B-4F55-8F66-21114882B29E}" srcId="{75F905AA-07F3-43EC-A236-EE419A4E0E67}" destId="{206D0C74-A38C-4CE6-866F-97E1D193B396}" srcOrd="0" destOrd="0" parTransId="{33AE0246-9D6F-4C2F-8D0A-2B25752798A8}" sibTransId="{5EA52572-208A-4BA0-8C71-1CFD41099933}"/>
    <dgm:cxn modelId="{0A0AFBB7-FEC4-46E2-9B9B-7686018EB081}" type="presParOf" srcId="{F0457345-3F2F-43EB-ADE8-A660BB6CBDD5}" destId="{12B53D7A-C289-4A8A-81E4-54B94E6481D6}" srcOrd="0" destOrd="0" presId="urn:microsoft.com/office/officeart/2005/8/layout/process4"/>
    <dgm:cxn modelId="{42065867-8FA2-4D2D-B494-6AD6A2AB70D8}" type="presParOf" srcId="{12B53D7A-C289-4A8A-81E4-54B94E6481D6}" destId="{66D488CC-FDF0-40B7-883D-10DD55B210F9}" srcOrd="0" destOrd="0" presId="urn:microsoft.com/office/officeart/2005/8/layout/process4"/>
    <dgm:cxn modelId="{37E6224E-BF9F-4134-B487-637F06722387}" type="presParOf" srcId="{F0457345-3F2F-43EB-ADE8-A660BB6CBDD5}" destId="{2DF7634A-FB0D-457E-85D1-F2B91DF0A0B3}" srcOrd="1" destOrd="0" presId="urn:microsoft.com/office/officeart/2005/8/layout/process4"/>
    <dgm:cxn modelId="{7DD1C8E3-08A2-479E-B22F-F8D09D37F711}" type="presParOf" srcId="{F0457345-3F2F-43EB-ADE8-A660BB6CBDD5}" destId="{6B155985-7C15-47E2-9BD7-B1DD23D1962F}" srcOrd="2" destOrd="0" presId="urn:microsoft.com/office/officeart/2005/8/layout/process4"/>
    <dgm:cxn modelId="{5577FED6-B440-429F-A490-2E396E185977}" type="presParOf" srcId="{6B155985-7C15-47E2-9BD7-B1DD23D1962F}" destId="{35B8CC89-0EBD-473A-A0F5-F4763B98003F}" srcOrd="0" destOrd="0" presId="urn:microsoft.com/office/officeart/2005/8/layout/process4"/>
    <dgm:cxn modelId="{CD3E9C69-E912-4F07-A7E3-52810A3A9BFD}" type="presParOf" srcId="{6B155985-7C15-47E2-9BD7-B1DD23D1962F}" destId="{333EDD08-6540-41E1-A4FA-682C8BF1237D}" srcOrd="1" destOrd="0" presId="urn:microsoft.com/office/officeart/2005/8/layout/process4"/>
    <dgm:cxn modelId="{ECCFDE24-07DF-4CE1-B719-1E66B370898C}" type="presParOf" srcId="{6B155985-7C15-47E2-9BD7-B1DD23D1962F}" destId="{7BA64ED4-9E49-46F4-BC8B-956271FE2272}" srcOrd="2" destOrd="0" presId="urn:microsoft.com/office/officeart/2005/8/layout/process4"/>
    <dgm:cxn modelId="{5A832CC4-F109-4E90-92C8-775EF7EFCDA4}" type="presParOf" srcId="{7BA64ED4-9E49-46F4-BC8B-956271FE2272}" destId="{749C2739-6A67-4AD8-8147-6F3F716CAE82}" srcOrd="0" destOrd="0" presId="urn:microsoft.com/office/officeart/2005/8/layout/process4"/>
    <dgm:cxn modelId="{C5A523A9-1C84-4E02-98F1-61D8C83BA8FC}" type="presParOf" srcId="{7BA64ED4-9E49-46F4-BC8B-956271FE2272}" destId="{8D04ACB5-A2D5-4659-8004-EADB2E124878}" srcOrd="1" destOrd="0" presId="urn:microsoft.com/office/officeart/2005/8/layout/process4"/>
    <dgm:cxn modelId="{070BCF56-A915-4EFF-9B1C-500B9B6197CA}" type="presParOf" srcId="{F0457345-3F2F-43EB-ADE8-A660BB6CBDD5}" destId="{17E88AE8-819B-408B-B67B-2AF8C9A43BEE}" srcOrd="3" destOrd="0" presId="urn:microsoft.com/office/officeart/2005/8/layout/process4"/>
    <dgm:cxn modelId="{DE427D11-6541-452D-B8A8-FB23F3D1B549}" type="presParOf" srcId="{F0457345-3F2F-43EB-ADE8-A660BB6CBDD5}" destId="{BA5574BA-7256-4F88-BF3F-10876EDCA21C}" srcOrd="4" destOrd="0" presId="urn:microsoft.com/office/officeart/2005/8/layout/process4"/>
    <dgm:cxn modelId="{186362E1-8349-468B-AB9D-5101FDF597AC}" type="presParOf" srcId="{BA5574BA-7256-4F88-BF3F-10876EDCA21C}" destId="{FEC94252-90AF-438A-B3FF-2507F8CE59A2}" srcOrd="0" destOrd="0" presId="urn:microsoft.com/office/officeart/2005/8/layout/process4"/>
    <dgm:cxn modelId="{3F3A4EE4-945F-4522-807D-4F05EDE42FD6}" type="presParOf" srcId="{BA5574BA-7256-4F88-BF3F-10876EDCA21C}" destId="{0D95FC5E-9B3D-42E3-A09B-873895FD21AC}" srcOrd="1" destOrd="0" presId="urn:microsoft.com/office/officeart/2005/8/layout/process4"/>
    <dgm:cxn modelId="{FC3AE0F3-80AE-4757-B92F-0B1F8694C69D}" type="presParOf" srcId="{BA5574BA-7256-4F88-BF3F-10876EDCA21C}" destId="{BB40B546-A972-49DD-88EF-D21AFB93E007}" srcOrd="2" destOrd="0" presId="urn:microsoft.com/office/officeart/2005/8/layout/process4"/>
    <dgm:cxn modelId="{FE72BB23-45E1-45A7-AB9D-AB86F6CF2583}" type="presParOf" srcId="{BB40B546-A972-49DD-88EF-D21AFB93E007}" destId="{8654BA42-9DEF-4002-BC58-F9BA2E0B2F67}" srcOrd="0" destOrd="0" presId="urn:microsoft.com/office/officeart/2005/8/layout/process4"/>
    <dgm:cxn modelId="{E89975B3-1D58-4243-9467-7C437DAB448B}" type="presParOf" srcId="{BB40B546-A972-49DD-88EF-D21AFB93E007}" destId="{8F2DD921-4F02-44EF-A928-CEF00A27C97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9F2166-026C-4295-B7DF-554C79269826}" type="doc">
      <dgm:prSet loTypeId="urn:microsoft.com/office/officeart/2005/8/layout/process4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5F905AA-07F3-43EC-A236-EE419A4E0E67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Основной норматив отчислений от НДФЛ</a:t>
          </a:r>
        </a:p>
      </dgm:t>
    </dgm:pt>
    <dgm:pt modelId="{88271FE0-5A9E-434F-B530-DB6D8402A936}" type="parTrans" cxnId="{D5E79800-D07C-4738-B81E-256828EBAE66}">
      <dgm:prSet/>
      <dgm:spPr/>
      <dgm:t>
        <a:bodyPr/>
        <a:lstStyle/>
        <a:p>
          <a:endParaRPr lang="ru-RU"/>
        </a:p>
      </dgm:t>
    </dgm:pt>
    <dgm:pt modelId="{9D97749F-A720-4324-98AE-8B76A2DF89CF}" type="sibTrans" cxnId="{D5E79800-D07C-4738-B81E-256828EBAE66}">
      <dgm:prSet/>
      <dgm:spPr/>
      <dgm:t>
        <a:bodyPr/>
        <a:lstStyle/>
        <a:p>
          <a:endParaRPr lang="ru-RU"/>
        </a:p>
      </dgm:t>
    </dgm:pt>
    <dgm:pt modelId="{206D0C74-A38C-4CE6-866F-97E1D193B396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35,5%</a:t>
          </a:r>
        </a:p>
      </dgm:t>
    </dgm:pt>
    <dgm:pt modelId="{33AE0246-9D6F-4C2F-8D0A-2B25752798A8}" type="parTrans" cxnId="{C2ADC503-419B-4F55-8F66-21114882B29E}">
      <dgm:prSet/>
      <dgm:spPr/>
      <dgm:t>
        <a:bodyPr/>
        <a:lstStyle/>
        <a:p>
          <a:endParaRPr lang="ru-RU"/>
        </a:p>
      </dgm:t>
    </dgm:pt>
    <dgm:pt modelId="{5EA52572-208A-4BA0-8C71-1CFD41099933}" type="sibTrans" cxnId="{C2ADC503-419B-4F55-8F66-21114882B29E}">
      <dgm:prSet/>
      <dgm:spPr/>
      <dgm:t>
        <a:bodyPr/>
        <a:lstStyle/>
        <a:p>
          <a:endParaRPr lang="ru-RU"/>
        </a:p>
      </dgm:t>
    </dgm:pt>
    <dgm:pt modelId="{04B02E39-D0C3-4956-8157-E5DE1FE348F3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363 104,3 тыс. руб.</a:t>
          </a:r>
        </a:p>
      </dgm:t>
    </dgm:pt>
    <dgm:pt modelId="{5F05DD4D-4CBD-4BB1-9CBA-0C506FD766DC}" type="parTrans" cxnId="{6BCBC134-4CAD-44B7-AB3D-BB9038EBAB9E}">
      <dgm:prSet/>
      <dgm:spPr/>
      <dgm:t>
        <a:bodyPr/>
        <a:lstStyle/>
        <a:p>
          <a:endParaRPr lang="ru-RU"/>
        </a:p>
      </dgm:t>
    </dgm:pt>
    <dgm:pt modelId="{C53AFED6-9C6D-4EDA-8655-E5D7EC06A7DF}" type="sibTrans" cxnId="{6BCBC134-4CAD-44B7-AB3D-BB9038EBAB9E}">
      <dgm:prSet/>
      <dgm:spPr/>
      <dgm:t>
        <a:bodyPr/>
        <a:lstStyle/>
        <a:p>
          <a:endParaRPr lang="ru-RU"/>
        </a:p>
      </dgm:t>
    </dgm:pt>
    <dgm:pt modelId="{EBF720F9-0C87-409B-B9C7-BCFAF17E010D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Дополнительный норматив отчислений от НДФЛ</a:t>
          </a:r>
        </a:p>
      </dgm:t>
    </dgm:pt>
    <dgm:pt modelId="{0FA7959F-E095-4A4B-BA51-E0B66AADC845}" type="parTrans" cxnId="{229EFE54-B141-436C-AA7B-7FE0518A10F7}">
      <dgm:prSet/>
      <dgm:spPr/>
      <dgm:t>
        <a:bodyPr/>
        <a:lstStyle/>
        <a:p>
          <a:endParaRPr lang="ru-RU"/>
        </a:p>
      </dgm:t>
    </dgm:pt>
    <dgm:pt modelId="{48C7F145-D8F4-4528-BA2F-60F848C42C57}" type="sibTrans" cxnId="{229EFE54-B141-436C-AA7B-7FE0518A10F7}">
      <dgm:prSet/>
      <dgm:spPr/>
      <dgm:t>
        <a:bodyPr/>
        <a:lstStyle/>
        <a:p>
          <a:endParaRPr lang="ru-RU"/>
        </a:p>
      </dgm:t>
    </dgm:pt>
    <dgm:pt modelId="{DCC38A11-56D2-4A34-8AF1-6F330784593F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49,17%</a:t>
          </a:r>
        </a:p>
      </dgm:t>
    </dgm:pt>
    <dgm:pt modelId="{3981BF55-A148-4AE5-AF24-B0443FDD4E48}" type="parTrans" cxnId="{8C679DA2-7E48-4834-A3D8-8CADB6E9BFEE}">
      <dgm:prSet/>
      <dgm:spPr/>
      <dgm:t>
        <a:bodyPr/>
        <a:lstStyle/>
        <a:p>
          <a:endParaRPr lang="ru-RU"/>
        </a:p>
      </dgm:t>
    </dgm:pt>
    <dgm:pt modelId="{9039D403-CEE3-475F-9615-F0792F680578}" type="sibTrans" cxnId="{8C679DA2-7E48-4834-A3D8-8CADB6E9BFEE}">
      <dgm:prSet/>
      <dgm:spPr/>
      <dgm:t>
        <a:bodyPr/>
        <a:lstStyle/>
        <a:p>
          <a:endParaRPr lang="ru-RU"/>
        </a:p>
      </dgm:t>
    </dgm:pt>
    <dgm:pt modelId="{B5D9A1DA-0493-4679-81E2-5BE4BD30C235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502 925,0тыс. руб.</a:t>
          </a:r>
        </a:p>
      </dgm:t>
    </dgm:pt>
    <dgm:pt modelId="{2AF6A95A-4047-43FF-85F9-4CC2AD29B4FC}" type="parTrans" cxnId="{53F834E1-54BD-49E4-9D0A-592367C807C8}">
      <dgm:prSet/>
      <dgm:spPr/>
      <dgm:t>
        <a:bodyPr/>
        <a:lstStyle/>
        <a:p>
          <a:endParaRPr lang="ru-RU"/>
        </a:p>
      </dgm:t>
    </dgm:pt>
    <dgm:pt modelId="{E3D0F78D-AFEE-4A10-94D5-20C86E79DFAA}" type="sibTrans" cxnId="{53F834E1-54BD-49E4-9D0A-592367C807C8}">
      <dgm:prSet/>
      <dgm:spPr/>
      <dgm:t>
        <a:bodyPr/>
        <a:lstStyle/>
        <a:p>
          <a:endParaRPr lang="ru-RU"/>
        </a:p>
      </dgm:t>
    </dgm:pt>
    <dgm:pt modelId="{3906FFA2-D78D-4DCD-A6B0-5326D07C5C3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ПОСТУПИЛО В</a:t>
          </a:r>
          <a:r>
            <a: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</a:t>
          </a:r>
          <a:r>
            <a:rPr lang="ru-RU" sz="13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ГОДУ</a:t>
          </a:r>
        </a:p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866 029,2 тыс. руб</a:t>
          </a:r>
          <a:r>
            <a:rPr lang="ru-RU" sz="1600" b="1" dirty="0"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39F85F0F-1541-4F45-A6A2-DB86D404D562}" type="parTrans" cxnId="{01069F79-67D7-496E-9558-24F8133CD140}">
      <dgm:prSet/>
      <dgm:spPr/>
      <dgm:t>
        <a:bodyPr/>
        <a:lstStyle/>
        <a:p>
          <a:endParaRPr lang="ru-RU"/>
        </a:p>
      </dgm:t>
    </dgm:pt>
    <dgm:pt modelId="{171F8956-1347-411B-B10C-C17CF4515EF4}" type="sibTrans" cxnId="{01069F79-67D7-496E-9558-24F8133CD140}">
      <dgm:prSet/>
      <dgm:spPr/>
      <dgm:t>
        <a:bodyPr/>
        <a:lstStyle/>
        <a:p>
          <a:endParaRPr lang="ru-RU"/>
        </a:p>
      </dgm:t>
    </dgm:pt>
    <dgm:pt modelId="{F0457345-3F2F-43EB-ADE8-A660BB6CBDD5}" type="pres">
      <dgm:prSet presAssocID="{3F9F2166-026C-4295-B7DF-554C792698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B53D7A-C289-4A8A-81E4-54B94E6481D6}" type="pres">
      <dgm:prSet presAssocID="{3906FFA2-D78D-4DCD-A6B0-5326D07C5C3A}" presName="boxAndChildren" presStyleCnt="0"/>
      <dgm:spPr/>
    </dgm:pt>
    <dgm:pt modelId="{66D488CC-FDF0-40B7-883D-10DD55B210F9}" type="pres">
      <dgm:prSet presAssocID="{3906FFA2-D78D-4DCD-A6B0-5326D07C5C3A}" presName="parentTextBox" presStyleLbl="node1" presStyleIdx="0" presStyleCnt="3"/>
      <dgm:spPr/>
      <dgm:t>
        <a:bodyPr/>
        <a:lstStyle/>
        <a:p>
          <a:endParaRPr lang="ru-RU"/>
        </a:p>
      </dgm:t>
    </dgm:pt>
    <dgm:pt modelId="{2DF7634A-FB0D-457E-85D1-F2B91DF0A0B3}" type="pres">
      <dgm:prSet presAssocID="{48C7F145-D8F4-4528-BA2F-60F848C42C57}" presName="sp" presStyleCnt="0"/>
      <dgm:spPr/>
    </dgm:pt>
    <dgm:pt modelId="{6B155985-7C15-47E2-9BD7-B1DD23D1962F}" type="pres">
      <dgm:prSet presAssocID="{EBF720F9-0C87-409B-B9C7-BCFAF17E010D}" presName="arrowAndChildren" presStyleCnt="0"/>
      <dgm:spPr/>
    </dgm:pt>
    <dgm:pt modelId="{35B8CC89-0EBD-473A-A0F5-F4763B98003F}" type="pres">
      <dgm:prSet presAssocID="{EBF720F9-0C87-409B-B9C7-BCFAF17E010D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333EDD08-6540-41E1-A4FA-682C8BF1237D}" type="pres">
      <dgm:prSet presAssocID="{EBF720F9-0C87-409B-B9C7-BCFAF17E010D}" presName="arrow" presStyleLbl="node1" presStyleIdx="1" presStyleCnt="3"/>
      <dgm:spPr/>
      <dgm:t>
        <a:bodyPr/>
        <a:lstStyle/>
        <a:p>
          <a:endParaRPr lang="ru-RU"/>
        </a:p>
      </dgm:t>
    </dgm:pt>
    <dgm:pt modelId="{7BA64ED4-9E49-46F4-BC8B-956271FE2272}" type="pres">
      <dgm:prSet presAssocID="{EBF720F9-0C87-409B-B9C7-BCFAF17E010D}" presName="descendantArrow" presStyleCnt="0"/>
      <dgm:spPr/>
    </dgm:pt>
    <dgm:pt modelId="{749C2739-6A67-4AD8-8147-6F3F716CAE82}" type="pres">
      <dgm:prSet presAssocID="{DCC38A11-56D2-4A34-8AF1-6F330784593F}" presName="childTextArrow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4ACB5-A2D5-4659-8004-EADB2E124878}" type="pres">
      <dgm:prSet presAssocID="{B5D9A1DA-0493-4679-81E2-5BE4BD30C235}" presName="childTextArrow" presStyleLbl="fgAccFollowNode1" presStyleIdx="1" presStyleCnt="4" custScaleX="156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88AE8-819B-408B-B67B-2AF8C9A43BEE}" type="pres">
      <dgm:prSet presAssocID="{9D97749F-A720-4324-98AE-8B76A2DF89CF}" presName="sp" presStyleCnt="0"/>
      <dgm:spPr/>
    </dgm:pt>
    <dgm:pt modelId="{BA5574BA-7256-4F88-BF3F-10876EDCA21C}" type="pres">
      <dgm:prSet presAssocID="{75F905AA-07F3-43EC-A236-EE419A4E0E67}" presName="arrowAndChildren" presStyleCnt="0"/>
      <dgm:spPr/>
    </dgm:pt>
    <dgm:pt modelId="{FEC94252-90AF-438A-B3FF-2507F8CE59A2}" type="pres">
      <dgm:prSet presAssocID="{75F905AA-07F3-43EC-A236-EE419A4E0E67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0D95FC5E-9B3D-42E3-A09B-873895FD21AC}" type="pres">
      <dgm:prSet presAssocID="{75F905AA-07F3-43EC-A236-EE419A4E0E67}" presName="arrow" presStyleLbl="node1" presStyleIdx="2" presStyleCnt="3"/>
      <dgm:spPr/>
      <dgm:t>
        <a:bodyPr/>
        <a:lstStyle/>
        <a:p>
          <a:endParaRPr lang="ru-RU"/>
        </a:p>
      </dgm:t>
    </dgm:pt>
    <dgm:pt modelId="{BB40B546-A972-49DD-88EF-D21AFB93E007}" type="pres">
      <dgm:prSet presAssocID="{75F905AA-07F3-43EC-A236-EE419A4E0E67}" presName="descendantArrow" presStyleCnt="0"/>
      <dgm:spPr/>
    </dgm:pt>
    <dgm:pt modelId="{8654BA42-9DEF-4002-BC58-F9BA2E0B2F67}" type="pres">
      <dgm:prSet presAssocID="{206D0C74-A38C-4CE6-866F-97E1D193B396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DD921-4F02-44EF-A928-CEF00A27C978}" type="pres">
      <dgm:prSet presAssocID="{04B02E39-D0C3-4956-8157-E5DE1FE348F3}" presName="childTextArrow" presStyleLbl="fgAccFollowNode1" presStyleIdx="3" presStyleCnt="4" custScaleX="156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679DA2-7E48-4834-A3D8-8CADB6E9BFEE}" srcId="{EBF720F9-0C87-409B-B9C7-BCFAF17E010D}" destId="{DCC38A11-56D2-4A34-8AF1-6F330784593F}" srcOrd="0" destOrd="0" parTransId="{3981BF55-A148-4AE5-AF24-B0443FDD4E48}" sibTransId="{9039D403-CEE3-475F-9615-F0792F680578}"/>
    <dgm:cxn modelId="{9E3AC101-675D-4417-83FE-68BD36711297}" type="presOf" srcId="{B5D9A1DA-0493-4679-81E2-5BE4BD30C235}" destId="{8D04ACB5-A2D5-4659-8004-EADB2E124878}" srcOrd="0" destOrd="0" presId="urn:microsoft.com/office/officeart/2005/8/layout/process4"/>
    <dgm:cxn modelId="{6CBFB5A4-765A-4AF4-9987-D1795E0054E7}" type="presOf" srcId="{75F905AA-07F3-43EC-A236-EE419A4E0E67}" destId="{0D95FC5E-9B3D-42E3-A09B-873895FD21AC}" srcOrd="1" destOrd="0" presId="urn:microsoft.com/office/officeart/2005/8/layout/process4"/>
    <dgm:cxn modelId="{B3A74ABC-1D6A-486F-ABB2-523545BBAC7F}" type="presOf" srcId="{04B02E39-D0C3-4956-8157-E5DE1FE348F3}" destId="{8F2DD921-4F02-44EF-A928-CEF00A27C978}" srcOrd="0" destOrd="0" presId="urn:microsoft.com/office/officeart/2005/8/layout/process4"/>
    <dgm:cxn modelId="{6BCBC134-4CAD-44B7-AB3D-BB9038EBAB9E}" srcId="{75F905AA-07F3-43EC-A236-EE419A4E0E67}" destId="{04B02E39-D0C3-4956-8157-E5DE1FE348F3}" srcOrd="1" destOrd="0" parTransId="{5F05DD4D-4CBD-4BB1-9CBA-0C506FD766DC}" sibTransId="{C53AFED6-9C6D-4EDA-8655-E5D7EC06A7DF}"/>
    <dgm:cxn modelId="{C6370865-08B2-42EB-82DF-9B02F946F38B}" type="presOf" srcId="{3F9F2166-026C-4295-B7DF-554C79269826}" destId="{F0457345-3F2F-43EB-ADE8-A660BB6CBDD5}" srcOrd="0" destOrd="0" presId="urn:microsoft.com/office/officeart/2005/8/layout/process4"/>
    <dgm:cxn modelId="{F54C8A5E-8D01-4C13-A010-D262EE0B0FE5}" type="presOf" srcId="{206D0C74-A38C-4CE6-866F-97E1D193B396}" destId="{8654BA42-9DEF-4002-BC58-F9BA2E0B2F67}" srcOrd="0" destOrd="0" presId="urn:microsoft.com/office/officeart/2005/8/layout/process4"/>
    <dgm:cxn modelId="{3B67C0C9-B2FB-4F56-90D2-73B5137D8779}" type="presOf" srcId="{3906FFA2-D78D-4DCD-A6B0-5326D07C5C3A}" destId="{66D488CC-FDF0-40B7-883D-10DD55B210F9}" srcOrd="0" destOrd="0" presId="urn:microsoft.com/office/officeart/2005/8/layout/process4"/>
    <dgm:cxn modelId="{53F834E1-54BD-49E4-9D0A-592367C807C8}" srcId="{EBF720F9-0C87-409B-B9C7-BCFAF17E010D}" destId="{B5D9A1DA-0493-4679-81E2-5BE4BD30C235}" srcOrd="1" destOrd="0" parTransId="{2AF6A95A-4047-43FF-85F9-4CC2AD29B4FC}" sibTransId="{E3D0F78D-AFEE-4A10-94D5-20C86E79DFAA}"/>
    <dgm:cxn modelId="{229EFE54-B141-436C-AA7B-7FE0518A10F7}" srcId="{3F9F2166-026C-4295-B7DF-554C79269826}" destId="{EBF720F9-0C87-409B-B9C7-BCFAF17E010D}" srcOrd="1" destOrd="0" parTransId="{0FA7959F-E095-4A4B-BA51-E0B66AADC845}" sibTransId="{48C7F145-D8F4-4528-BA2F-60F848C42C57}"/>
    <dgm:cxn modelId="{22016161-E3D9-496F-A41E-C96CAD35B64E}" type="presOf" srcId="{EBF720F9-0C87-409B-B9C7-BCFAF17E010D}" destId="{333EDD08-6540-41E1-A4FA-682C8BF1237D}" srcOrd="1" destOrd="0" presId="urn:microsoft.com/office/officeart/2005/8/layout/process4"/>
    <dgm:cxn modelId="{3EEC048E-82CC-4F10-91CE-7C8C47E31FCD}" type="presOf" srcId="{75F905AA-07F3-43EC-A236-EE419A4E0E67}" destId="{FEC94252-90AF-438A-B3FF-2507F8CE59A2}" srcOrd="0" destOrd="0" presId="urn:microsoft.com/office/officeart/2005/8/layout/process4"/>
    <dgm:cxn modelId="{0BA45ED1-867A-4BB0-9947-AF9C410B5420}" type="presOf" srcId="{EBF720F9-0C87-409B-B9C7-BCFAF17E010D}" destId="{35B8CC89-0EBD-473A-A0F5-F4763B98003F}" srcOrd="0" destOrd="0" presId="urn:microsoft.com/office/officeart/2005/8/layout/process4"/>
    <dgm:cxn modelId="{F0F44701-B0E7-4304-A764-0F42CEF3391D}" type="presOf" srcId="{DCC38A11-56D2-4A34-8AF1-6F330784593F}" destId="{749C2739-6A67-4AD8-8147-6F3F716CAE82}" srcOrd="0" destOrd="0" presId="urn:microsoft.com/office/officeart/2005/8/layout/process4"/>
    <dgm:cxn modelId="{01069F79-67D7-496E-9558-24F8133CD140}" srcId="{3F9F2166-026C-4295-B7DF-554C79269826}" destId="{3906FFA2-D78D-4DCD-A6B0-5326D07C5C3A}" srcOrd="2" destOrd="0" parTransId="{39F85F0F-1541-4F45-A6A2-DB86D404D562}" sibTransId="{171F8956-1347-411B-B10C-C17CF4515EF4}"/>
    <dgm:cxn modelId="{D5E79800-D07C-4738-B81E-256828EBAE66}" srcId="{3F9F2166-026C-4295-B7DF-554C79269826}" destId="{75F905AA-07F3-43EC-A236-EE419A4E0E67}" srcOrd="0" destOrd="0" parTransId="{88271FE0-5A9E-434F-B530-DB6D8402A936}" sibTransId="{9D97749F-A720-4324-98AE-8B76A2DF89CF}"/>
    <dgm:cxn modelId="{C2ADC503-419B-4F55-8F66-21114882B29E}" srcId="{75F905AA-07F3-43EC-A236-EE419A4E0E67}" destId="{206D0C74-A38C-4CE6-866F-97E1D193B396}" srcOrd="0" destOrd="0" parTransId="{33AE0246-9D6F-4C2F-8D0A-2B25752798A8}" sibTransId="{5EA52572-208A-4BA0-8C71-1CFD41099933}"/>
    <dgm:cxn modelId="{EA8A41DB-6975-46C7-B901-5F398CA9D4F8}" type="presParOf" srcId="{F0457345-3F2F-43EB-ADE8-A660BB6CBDD5}" destId="{12B53D7A-C289-4A8A-81E4-54B94E6481D6}" srcOrd="0" destOrd="0" presId="urn:microsoft.com/office/officeart/2005/8/layout/process4"/>
    <dgm:cxn modelId="{086C0C32-8C8C-4139-A940-550FE6F3CB6A}" type="presParOf" srcId="{12B53D7A-C289-4A8A-81E4-54B94E6481D6}" destId="{66D488CC-FDF0-40B7-883D-10DD55B210F9}" srcOrd="0" destOrd="0" presId="urn:microsoft.com/office/officeart/2005/8/layout/process4"/>
    <dgm:cxn modelId="{D7AA927B-4429-41E9-BDD0-E85FB626581E}" type="presParOf" srcId="{F0457345-3F2F-43EB-ADE8-A660BB6CBDD5}" destId="{2DF7634A-FB0D-457E-85D1-F2B91DF0A0B3}" srcOrd="1" destOrd="0" presId="urn:microsoft.com/office/officeart/2005/8/layout/process4"/>
    <dgm:cxn modelId="{CF743D15-DE6B-4948-8B05-F51B7437843C}" type="presParOf" srcId="{F0457345-3F2F-43EB-ADE8-A660BB6CBDD5}" destId="{6B155985-7C15-47E2-9BD7-B1DD23D1962F}" srcOrd="2" destOrd="0" presId="urn:microsoft.com/office/officeart/2005/8/layout/process4"/>
    <dgm:cxn modelId="{57761A9A-55CA-4976-BF27-226F057DBF44}" type="presParOf" srcId="{6B155985-7C15-47E2-9BD7-B1DD23D1962F}" destId="{35B8CC89-0EBD-473A-A0F5-F4763B98003F}" srcOrd="0" destOrd="0" presId="urn:microsoft.com/office/officeart/2005/8/layout/process4"/>
    <dgm:cxn modelId="{AF611606-75A9-4CD3-AC5C-19C4E2819E80}" type="presParOf" srcId="{6B155985-7C15-47E2-9BD7-B1DD23D1962F}" destId="{333EDD08-6540-41E1-A4FA-682C8BF1237D}" srcOrd="1" destOrd="0" presId="urn:microsoft.com/office/officeart/2005/8/layout/process4"/>
    <dgm:cxn modelId="{0E0B5D76-B645-4DAD-8088-9ACD9DE4BA93}" type="presParOf" srcId="{6B155985-7C15-47E2-9BD7-B1DD23D1962F}" destId="{7BA64ED4-9E49-46F4-BC8B-956271FE2272}" srcOrd="2" destOrd="0" presId="urn:microsoft.com/office/officeart/2005/8/layout/process4"/>
    <dgm:cxn modelId="{77CEEC81-4B0D-4460-A3A5-78DB3F422FBD}" type="presParOf" srcId="{7BA64ED4-9E49-46F4-BC8B-956271FE2272}" destId="{749C2739-6A67-4AD8-8147-6F3F716CAE82}" srcOrd="0" destOrd="0" presId="urn:microsoft.com/office/officeart/2005/8/layout/process4"/>
    <dgm:cxn modelId="{EEE7DAB1-8CDE-4E7B-AF10-4638952DE803}" type="presParOf" srcId="{7BA64ED4-9E49-46F4-BC8B-956271FE2272}" destId="{8D04ACB5-A2D5-4659-8004-EADB2E124878}" srcOrd="1" destOrd="0" presId="urn:microsoft.com/office/officeart/2005/8/layout/process4"/>
    <dgm:cxn modelId="{B5F86F31-6D2D-4D5A-AB70-A167C3471332}" type="presParOf" srcId="{F0457345-3F2F-43EB-ADE8-A660BB6CBDD5}" destId="{17E88AE8-819B-408B-B67B-2AF8C9A43BEE}" srcOrd="3" destOrd="0" presId="urn:microsoft.com/office/officeart/2005/8/layout/process4"/>
    <dgm:cxn modelId="{52835296-0736-45D3-8197-2A83456ED833}" type="presParOf" srcId="{F0457345-3F2F-43EB-ADE8-A660BB6CBDD5}" destId="{BA5574BA-7256-4F88-BF3F-10876EDCA21C}" srcOrd="4" destOrd="0" presId="urn:microsoft.com/office/officeart/2005/8/layout/process4"/>
    <dgm:cxn modelId="{3A508C04-3069-47E5-80D7-65A2BF94E2A6}" type="presParOf" srcId="{BA5574BA-7256-4F88-BF3F-10876EDCA21C}" destId="{FEC94252-90AF-438A-B3FF-2507F8CE59A2}" srcOrd="0" destOrd="0" presId="urn:microsoft.com/office/officeart/2005/8/layout/process4"/>
    <dgm:cxn modelId="{938B677D-0A98-4609-BEC9-280FBEF1CA53}" type="presParOf" srcId="{BA5574BA-7256-4F88-BF3F-10876EDCA21C}" destId="{0D95FC5E-9B3D-42E3-A09B-873895FD21AC}" srcOrd="1" destOrd="0" presId="urn:microsoft.com/office/officeart/2005/8/layout/process4"/>
    <dgm:cxn modelId="{555151BE-FF66-46AA-9F73-A99023C1C290}" type="presParOf" srcId="{BA5574BA-7256-4F88-BF3F-10876EDCA21C}" destId="{BB40B546-A972-49DD-88EF-D21AFB93E007}" srcOrd="2" destOrd="0" presId="urn:microsoft.com/office/officeart/2005/8/layout/process4"/>
    <dgm:cxn modelId="{C217DC51-0EA5-469B-AB69-4F0BE9959F5E}" type="presParOf" srcId="{BB40B546-A972-49DD-88EF-D21AFB93E007}" destId="{8654BA42-9DEF-4002-BC58-F9BA2E0B2F67}" srcOrd="0" destOrd="0" presId="urn:microsoft.com/office/officeart/2005/8/layout/process4"/>
    <dgm:cxn modelId="{522DAA18-9A07-4F6A-B384-D726D3C581C9}" type="presParOf" srcId="{BB40B546-A972-49DD-88EF-D21AFB93E007}" destId="{8F2DD921-4F02-44EF-A928-CEF00A27C97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F9F2166-026C-4295-B7DF-554C79269826}" type="doc">
      <dgm:prSet loTypeId="urn:microsoft.com/office/officeart/2005/8/layout/process4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5F905AA-07F3-43EC-A236-EE419A4E0E67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Основной норматив отчислений от НДФЛ</a:t>
          </a:r>
        </a:p>
      </dgm:t>
    </dgm:pt>
    <dgm:pt modelId="{88271FE0-5A9E-434F-B530-DB6D8402A936}" type="parTrans" cxnId="{D5E79800-D07C-4738-B81E-256828EBAE66}">
      <dgm:prSet/>
      <dgm:spPr/>
      <dgm:t>
        <a:bodyPr/>
        <a:lstStyle/>
        <a:p>
          <a:endParaRPr lang="ru-RU"/>
        </a:p>
      </dgm:t>
    </dgm:pt>
    <dgm:pt modelId="{9D97749F-A720-4324-98AE-8B76A2DF89CF}" type="sibTrans" cxnId="{D5E79800-D07C-4738-B81E-256828EBAE66}">
      <dgm:prSet/>
      <dgm:spPr/>
      <dgm:t>
        <a:bodyPr/>
        <a:lstStyle/>
        <a:p>
          <a:endParaRPr lang="ru-RU"/>
        </a:p>
      </dgm:t>
    </dgm:pt>
    <dgm:pt modelId="{206D0C74-A38C-4CE6-866F-97E1D193B396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35,5%</a:t>
          </a:r>
        </a:p>
      </dgm:t>
    </dgm:pt>
    <dgm:pt modelId="{33AE0246-9D6F-4C2F-8D0A-2B25752798A8}" type="parTrans" cxnId="{C2ADC503-419B-4F55-8F66-21114882B29E}">
      <dgm:prSet/>
      <dgm:spPr/>
      <dgm:t>
        <a:bodyPr/>
        <a:lstStyle/>
        <a:p>
          <a:endParaRPr lang="ru-RU"/>
        </a:p>
      </dgm:t>
    </dgm:pt>
    <dgm:pt modelId="{5EA52572-208A-4BA0-8C71-1CFD41099933}" type="sibTrans" cxnId="{C2ADC503-419B-4F55-8F66-21114882B29E}">
      <dgm:prSet/>
      <dgm:spPr/>
      <dgm:t>
        <a:bodyPr/>
        <a:lstStyle/>
        <a:p>
          <a:endParaRPr lang="ru-RU"/>
        </a:p>
      </dgm:t>
    </dgm:pt>
    <dgm:pt modelId="{04B02E39-D0C3-4956-8157-E5DE1FE348F3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311 234,9 тыс. руб.</a:t>
          </a:r>
        </a:p>
      </dgm:t>
    </dgm:pt>
    <dgm:pt modelId="{5F05DD4D-4CBD-4BB1-9CBA-0C506FD766DC}" type="parTrans" cxnId="{6BCBC134-4CAD-44B7-AB3D-BB9038EBAB9E}">
      <dgm:prSet/>
      <dgm:spPr/>
      <dgm:t>
        <a:bodyPr/>
        <a:lstStyle/>
        <a:p>
          <a:endParaRPr lang="ru-RU"/>
        </a:p>
      </dgm:t>
    </dgm:pt>
    <dgm:pt modelId="{C53AFED6-9C6D-4EDA-8655-E5D7EC06A7DF}" type="sibTrans" cxnId="{6BCBC134-4CAD-44B7-AB3D-BB9038EBAB9E}">
      <dgm:prSet/>
      <dgm:spPr/>
      <dgm:t>
        <a:bodyPr/>
        <a:lstStyle/>
        <a:p>
          <a:endParaRPr lang="ru-RU"/>
        </a:p>
      </dgm:t>
    </dgm:pt>
    <dgm:pt modelId="{EBF720F9-0C87-409B-B9C7-BCFAF17E010D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Дополнительный норматив отчислений от НДФЛ</a:t>
          </a:r>
          <a:endParaRPr lang="ru-RU" sz="12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FA7959F-E095-4A4B-BA51-E0B66AADC845}" type="parTrans" cxnId="{229EFE54-B141-436C-AA7B-7FE0518A10F7}">
      <dgm:prSet/>
      <dgm:spPr/>
      <dgm:t>
        <a:bodyPr/>
        <a:lstStyle/>
        <a:p>
          <a:endParaRPr lang="ru-RU"/>
        </a:p>
      </dgm:t>
    </dgm:pt>
    <dgm:pt modelId="{48C7F145-D8F4-4528-BA2F-60F848C42C57}" type="sibTrans" cxnId="{229EFE54-B141-436C-AA7B-7FE0518A10F7}">
      <dgm:prSet/>
      <dgm:spPr/>
      <dgm:t>
        <a:bodyPr/>
        <a:lstStyle/>
        <a:p>
          <a:endParaRPr lang="ru-RU"/>
        </a:p>
      </dgm:t>
    </dgm:pt>
    <dgm:pt modelId="{DCC38A11-56D2-4A34-8AF1-6F330784593F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49,17%</a:t>
          </a:r>
        </a:p>
      </dgm:t>
    </dgm:pt>
    <dgm:pt modelId="{3981BF55-A148-4AE5-AF24-B0443FDD4E48}" type="parTrans" cxnId="{8C679DA2-7E48-4834-A3D8-8CADB6E9BFEE}">
      <dgm:prSet/>
      <dgm:spPr/>
      <dgm:t>
        <a:bodyPr/>
        <a:lstStyle/>
        <a:p>
          <a:endParaRPr lang="ru-RU"/>
        </a:p>
      </dgm:t>
    </dgm:pt>
    <dgm:pt modelId="{9039D403-CEE3-475F-9615-F0792F680578}" type="sibTrans" cxnId="{8C679DA2-7E48-4834-A3D8-8CADB6E9BFEE}">
      <dgm:prSet/>
      <dgm:spPr/>
      <dgm:t>
        <a:bodyPr/>
        <a:lstStyle/>
        <a:p>
          <a:endParaRPr lang="ru-RU"/>
        </a:p>
      </dgm:t>
    </dgm:pt>
    <dgm:pt modelId="{B5D9A1DA-0493-4679-81E2-5BE4BD30C235}">
      <dgm:prSet phldrT="[Текст]" custT="1"/>
      <dgm:spPr/>
      <dgm:t>
        <a:bodyPr/>
        <a:lstStyle/>
        <a:p>
          <a:r>
            <a:rPr lang="ru-RU" sz="1500" b="1" dirty="0">
              <a:latin typeface="Times New Roman" pitchFamily="18" charset="0"/>
              <a:cs typeface="Times New Roman" pitchFamily="18" charset="0"/>
            </a:rPr>
            <a:t>431 071,3 </a:t>
          </a:r>
          <a:r>
            <a:rPr lang="ru-RU" sz="1450" b="1" dirty="0">
              <a:latin typeface="Times New Roman" pitchFamily="18" charset="0"/>
              <a:cs typeface="Times New Roman" pitchFamily="18" charset="0"/>
            </a:rPr>
            <a:t>тыс. руб.</a:t>
          </a:r>
        </a:p>
      </dgm:t>
    </dgm:pt>
    <dgm:pt modelId="{2AF6A95A-4047-43FF-85F9-4CC2AD29B4FC}" type="parTrans" cxnId="{53F834E1-54BD-49E4-9D0A-592367C807C8}">
      <dgm:prSet/>
      <dgm:spPr/>
      <dgm:t>
        <a:bodyPr/>
        <a:lstStyle/>
        <a:p>
          <a:endParaRPr lang="ru-RU"/>
        </a:p>
      </dgm:t>
    </dgm:pt>
    <dgm:pt modelId="{E3D0F78D-AFEE-4A10-94D5-20C86E79DFAA}" type="sibTrans" cxnId="{53F834E1-54BD-49E4-9D0A-592367C807C8}">
      <dgm:prSet/>
      <dgm:spPr/>
      <dgm:t>
        <a:bodyPr/>
        <a:lstStyle/>
        <a:p>
          <a:endParaRPr lang="ru-RU"/>
        </a:p>
      </dgm:t>
    </dgm:pt>
    <dgm:pt modelId="{3906FFA2-D78D-4DCD-A6B0-5326D07C5C3A}">
      <dgm:prSet phldrT="[Текст]" custT="1"/>
      <dgm:spPr/>
      <dgm:t>
        <a:bodyPr/>
        <a:lstStyle/>
        <a:p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ПОСТУПЛЕНИЙ В </a:t>
          </a:r>
          <a:r>
            <a:rPr lang="ru-RU" sz="15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</a:t>
          </a: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ГОДУ</a:t>
          </a:r>
        </a:p>
        <a:p>
          <a:r>
            <a: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742 306,2 тыс. руб</a:t>
          </a:r>
          <a:r>
            <a:rPr lang="ru-RU" sz="1600" b="1" dirty="0"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39F85F0F-1541-4F45-A6A2-DB86D404D562}" type="parTrans" cxnId="{01069F79-67D7-496E-9558-24F8133CD140}">
      <dgm:prSet/>
      <dgm:spPr/>
      <dgm:t>
        <a:bodyPr/>
        <a:lstStyle/>
        <a:p>
          <a:endParaRPr lang="ru-RU"/>
        </a:p>
      </dgm:t>
    </dgm:pt>
    <dgm:pt modelId="{171F8956-1347-411B-B10C-C17CF4515EF4}" type="sibTrans" cxnId="{01069F79-67D7-496E-9558-24F8133CD140}">
      <dgm:prSet/>
      <dgm:spPr/>
      <dgm:t>
        <a:bodyPr/>
        <a:lstStyle/>
        <a:p>
          <a:endParaRPr lang="ru-RU"/>
        </a:p>
      </dgm:t>
    </dgm:pt>
    <dgm:pt modelId="{F0457345-3F2F-43EB-ADE8-A660BB6CBDD5}" type="pres">
      <dgm:prSet presAssocID="{3F9F2166-026C-4295-B7DF-554C7926982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B53D7A-C289-4A8A-81E4-54B94E6481D6}" type="pres">
      <dgm:prSet presAssocID="{3906FFA2-D78D-4DCD-A6B0-5326D07C5C3A}" presName="boxAndChildren" presStyleCnt="0"/>
      <dgm:spPr/>
    </dgm:pt>
    <dgm:pt modelId="{66D488CC-FDF0-40B7-883D-10DD55B210F9}" type="pres">
      <dgm:prSet presAssocID="{3906FFA2-D78D-4DCD-A6B0-5326D07C5C3A}" presName="parentTextBox" presStyleLbl="node1" presStyleIdx="0" presStyleCnt="3"/>
      <dgm:spPr/>
      <dgm:t>
        <a:bodyPr/>
        <a:lstStyle/>
        <a:p>
          <a:endParaRPr lang="ru-RU"/>
        </a:p>
      </dgm:t>
    </dgm:pt>
    <dgm:pt modelId="{2DF7634A-FB0D-457E-85D1-F2B91DF0A0B3}" type="pres">
      <dgm:prSet presAssocID="{48C7F145-D8F4-4528-BA2F-60F848C42C57}" presName="sp" presStyleCnt="0"/>
      <dgm:spPr/>
    </dgm:pt>
    <dgm:pt modelId="{6B155985-7C15-47E2-9BD7-B1DD23D1962F}" type="pres">
      <dgm:prSet presAssocID="{EBF720F9-0C87-409B-B9C7-BCFAF17E010D}" presName="arrowAndChildren" presStyleCnt="0"/>
      <dgm:spPr/>
    </dgm:pt>
    <dgm:pt modelId="{35B8CC89-0EBD-473A-A0F5-F4763B98003F}" type="pres">
      <dgm:prSet presAssocID="{EBF720F9-0C87-409B-B9C7-BCFAF17E010D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333EDD08-6540-41E1-A4FA-682C8BF1237D}" type="pres">
      <dgm:prSet presAssocID="{EBF720F9-0C87-409B-B9C7-BCFAF17E010D}" presName="arrow" presStyleLbl="node1" presStyleIdx="1" presStyleCnt="3"/>
      <dgm:spPr/>
      <dgm:t>
        <a:bodyPr/>
        <a:lstStyle/>
        <a:p>
          <a:endParaRPr lang="ru-RU"/>
        </a:p>
      </dgm:t>
    </dgm:pt>
    <dgm:pt modelId="{7BA64ED4-9E49-46F4-BC8B-956271FE2272}" type="pres">
      <dgm:prSet presAssocID="{EBF720F9-0C87-409B-B9C7-BCFAF17E010D}" presName="descendantArrow" presStyleCnt="0"/>
      <dgm:spPr/>
    </dgm:pt>
    <dgm:pt modelId="{749C2739-6A67-4AD8-8147-6F3F716CAE82}" type="pres">
      <dgm:prSet presAssocID="{DCC38A11-56D2-4A34-8AF1-6F330784593F}" presName="childTextArrow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4ACB5-A2D5-4659-8004-EADB2E124878}" type="pres">
      <dgm:prSet presAssocID="{B5D9A1DA-0493-4679-81E2-5BE4BD30C235}" presName="childTextArrow" presStyleLbl="fgAccFollowNode1" presStyleIdx="1" presStyleCnt="4" custScaleX="1485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88AE8-819B-408B-B67B-2AF8C9A43BEE}" type="pres">
      <dgm:prSet presAssocID="{9D97749F-A720-4324-98AE-8B76A2DF89CF}" presName="sp" presStyleCnt="0"/>
      <dgm:spPr/>
    </dgm:pt>
    <dgm:pt modelId="{BA5574BA-7256-4F88-BF3F-10876EDCA21C}" type="pres">
      <dgm:prSet presAssocID="{75F905AA-07F3-43EC-A236-EE419A4E0E67}" presName="arrowAndChildren" presStyleCnt="0"/>
      <dgm:spPr/>
    </dgm:pt>
    <dgm:pt modelId="{FEC94252-90AF-438A-B3FF-2507F8CE59A2}" type="pres">
      <dgm:prSet presAssocID="{75F905AA-07F3-43EC-A236-EE419A4E0E67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0D95FC5E-9B3D-42E3-A09B-873895FD21AC}" type="pres">
      <dgm:prSet presAssocID="{75F905AA-07F3-43EC-A236-EE419A4E0E67}" presName="arrow" presStyleLbl="node1" presStyleIdx="2" presStyleCnt="3" custLinFactNeighborX="-609" custLinFactNeighborY="2570"/>
      <dgm:spPr/>
      <dgm:t>
        <a:bodyPr/>
        <a:lstStyle/>
        <a:p>
          <a:endParaRPr lang="ru-RU"/>
        </a:p>
      </dgm:t>
    </dgm:pt>
    <dgm:pt modelId="{BB40B546-A972-49DD-88EF-D21AFB93E007}" type="pres">
      <dgm:prSet presAssocID="{75F905AA-07F3-43EC-A236-EE419A4E0E67}" presName="descendantArrow" presStyleCnt="0"/>
      <dgm:spPr/>
    </dgm:pt>
    <dgm:pt modelId="{8654BA42-9DEF-4002-BC58-F9BA2E0B2F67}" type="pres">
      <dgm:prSet presAssocID="{206D0C74-A38C-4CE6-866F-97E1D193B396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DD921-4F02-44EF-A928-CEF00A27C978}" type="pres">
      <dgm:prSet presAssocID="{04B02E39-D0C3-4956-8157-E5DE1FE348F3}" presName="childTextArrow" presStyleLbl="fgAccFollowNode1" presStyleIdx="3" presStyleCnt="4" custScaleX="1588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679DA2-7E48-4834-A3D8-8CADB6E9BFEE}" srcId="{EBF720F9-0C87-409B-B9C7-BCFAF17E010D}" destId="{DCC38A11-56D2-4A34-8AF1-6F330784593F}" srcOrd="0" destOrd="0" parTransId="{3981BF55-A148-4AE5-AF24-B0443FDD4E48}" sibTransId="{9039D403-CEE3-475F-9615-F0792F680578}"/>
    <dgm:cxn modelId="{D86A000F-7A59-4632-9200-80A437726FA4}" type="presOf" srcId="{B5D9A1DA-0493-4679-81E2-5BE4BD30C235}" destId="{8D04ACB5-A2D5-4659-8004-EADB2E124878}" srcOrd="0" destOrd="0" presId="urn:microsoft.com/office/officeart/2005/8/layout/process4"/>
    <dgm:cxn modelId="{6BCBC134-4CAD-44B7-AB3D-BB9038EBAB9E}" srcId="{75F905AA-07F3-43EC-A236-EE419A4E0E67}" destId="{04B02E39-D0C3-4956-8157-E5DE1FE348F3}" srcOrd="1" destOrd="0" parTransId="{5F05DD4D-4CBD-4BB1-9CBA-0C506FD766DC}" sibTransId="{C53AFED6-9C6D-4EDA-8655-E5D7EC06A7DF}"/>
    <dgm:cxn modelId="{87F52009-ED20-4551-A1E7-F32B0EF1E348}" type="presOf" srcId="{75F905AA-07F3-43EC-A236-EE419A4E0E67}" destId="{FEC94252-90AF-438A-B3FF-2507F8CE59A2}" srcOrd="0" destOrd="0" presId="urn:microsoft.com/office/officeart/2005/8/layout/process4"/>
    <dgm:cxn modelId="{53F834E1-54BD-49E4-9D0A-592367C807C8}" srcId="{EBF720F9-0C87-409B-B9C7-BCFAF17E010D}" destId="{B5D9A1DA-0493-4679-81E2-5BE4BD30C235}" srcOrd="1" destOrd="0" parTransId="{2AF6A95A-4047-43FF-85F9-4CC2AD29B4FC}" sibTransId="{E3D0F78D-AFEE-4A10-94D5-20C86E79DFAA}"/>
    <dgm:cxn modelId="{D937BB93-5895-4343-BF04-30E244F1963B}" type="presOf" srcId="{75F905AA-07F3-43EC-A236-EE419A4E0E67}" destId="{0D95FC5E-9B3D-42E3-A09B-873895FD21AC}" srcOrd="1" destOrd="0" presId="urn:microsoft.com/office/officeart/2005/8/layout/process4"/>
    <dgm:cxn modelId="{229EFE54-B141-436C-AA7B-7FE0518A10F7}" srcId="{3F9F2166-026C-4295-B7DF-554C79269826}" destId="{EBF720F9-0C87-409B-B9C7-BCFAF17E010D}" srcOrd="1" destOrd="0" parTransId="{0FA7959F-E095-4A4B-BA51-E0B66AADC845}" sibTransId="{48C7F145-D8F4-4528-BA2F-60F848C42C57}"/>
    <dgm:cxn modelId="{F5F41718-9A6E-4E08-B79A-E08409348D43}" type="presOf" srcId="{EBF720F9-0C87-409B-B9C7-BCFAF17E010D}" destId="{333EDD08-6540-41E1-A4FA-682C8BF1237D}" srcOrd="1" destOrd="0" presId="urn:microsoft.com/office/officeart/2005/8/layout/process4"/>
    <dgm:cxn modelId="{FF449A26-653A-440D-9E8C-E3D3B2E0A7A0}" type="presOf" srcId="{EBF720F9-0C87-409B-B9C7-BCFAF17E010D}" destId="{35B8CC89-0EBD-473A-A0F5-F4763B98003F}" srcOrd="0" destOrd="0" presId="urn:microsoft.com/office/officeart/2005/8/layout/process4"/>
    <dgm:cxn modelId="{EBE82B7B-90C6-41A6-9AE5-4398A45D9102}" type="presOf" srcId="{DCC38A11-56D2-4A34-8AF1-6F330784593F}" destId="{749C2739-6A67-4AD8-8147-6F3F716CAE82}" srcOrd="0" destOrd="0" presId="urn:microsoft.com/office/officeart/2005/8/layout/process4"/>
    <dgm:cxn modelId="{CBBCF135-4702-4976-B199-1DC9737EE864}" type="presOf" srcId="{3F9F2166-026C-4295-B7DF-554C79269826}" destId="{F0457345-3F2F-43EB-ADE8-A660BB6CBDD5}" srcOrd="0" destOrd="0" presId="urn:microsoft.com/office/officeart/2005/8/layout/process4"/>
    <dgm:cxn modelId="{560EF11C-E408-40FE-9654-19562A995D10}" type="presOf" srcId="{04B02E39-D0C3-4956-8157-E5DE1FE348F3}" destId="{8F2DD921-4F02-44EF-A928-CEF00A27C978}" srcOrd="0" destOrd="0" presId="urn:microsoft.com/office/officeart/2005/8/layout/process4"/>
    <dgm:cxn modelId="{01069F79-67D7-496E-9558-24F8133CD140}" srcId="{3F9F2166-026C-4295-B7DF-554C79269826}" destId="{3906FFA2-D78D-4DCD-A6B0-5326D07C5C3A}" srcOrd="2" destOrd="0" parTransId="{39F85F0F-1541-4F45-A6A2-DB86D404D562}" sibTransId="{171F8956-1347-411B-B10C-C17CF4515EF4}"/>
    <dgm:cxn modelId="{D5E79800-D07C-4738-B81E-256828EBAE66}" srcId="{3F9F2166-026C-4295-B7DF-554C79269826}" destId="{75F905AA-07F3-43EC-A236-EE419A4E0E67}" srcOrd="0" destOrd="0" parTransId="{88271FE0-5A9E-434F-B530-DB6D8402A936}" sibTransId="{9D97749F-A720-4324-98AE-8B76A2DF89CF}"/>
    <dgm:cxn modelId="{44F81ECF-A489-4DCA-8475-184398414E2C}" type="presOf" srcId="{206D0C74-A38C-4CE6-866F-97E1D193B396}" destId="{8654BA42-9DEF-4002-BC58-F9BA2E0B2F67}" srcOrd="0" destOrd="0" presId="urn:microsoft.com/office/officeart/2005/8/layout/process4"/>
    <dgm:cxn modelId="{C2ADC503-419B-4F55-8F66-21114882B29E}" srcId="{75F905AA-07F3-43EC-A236-EE419A4E0E67}" destId="{206D0C74-A38C-4CE6-866F-97E1D193B396}" srcOrd="0" destOrd="0" parTransId="{33AE0246-9D6F-4C2F-8D0A-2B25752798A8}" sibTransId="{5EA52572-208A-4BA0-8C71-1CFD41099933}"/>
    <dgm:cxn modelId="{6569A1EB-297F-4F79-85D4-14E1623A7775}" type="presOf" srcId="{3906FFA2-D78D-4DCD-A6B0-5326D07C5C3A}" destId="{66D488CC-FDF0-40B7-883D-10DD55B210F9}" srcOrd="0" destOrd="0" presId="urn:microsoft.com/office/officeart/2005/8/layout/process4"/>
    <dgm:cxn modelId="{30892D04-176A-48AA-AA4F-597B1D879E50}" type="presParOf" srcId="{F0457345-3F2F-43EB-ADE8-A660BB6CBDD5}" destId="{12B53D7A-C289-4A8A-81E4-54B94E6481D6}" srcOrd="0" destOrd="0" presId="urn:microsoft.com/office/officeart/2005/8/layout/process4"/>
    <dgm:cxn modelId="{931591AD-7536-47FD-AAB5-25338B1E776F}" type="presParOf" srcId="{12B53D7A-C289-4A8A-81E4-54B94E6481D6}" destId="{66D488CC-FDF0-40B7-883D-10DD55B210F9}" srcOrd="0" destOrd="0" presId="urn:microsoft.com/office/officeart/2005/8/layout/process4"/>
    <dgm:cxn modelId="{BD326C52-C209-452B-8419-E01CA699BB00}" type="presParOf" srcId="{F0457345-3F2F-43EB-ADE8-A660BB6CBDD5}" destId="{2DF7634A-FB0D-457E-85D1-F2B91DF0A0B3}" srcOrd="1" destOrd="0" presId="urn:microsoft.com/office/officeart/2005/8/layout/process4"/>
    <dgm:cxn modelId="{170048A1-757B-4044-9B75-06C8D6CE635D}" type="presParOf" srcId="{F0457345-3F2F-43EB-ADE8-A660BB6CBDD5}" destId="{6B155985-7C15-47E2-9BD7-B1DD23D1962F}" srcOrd="2" destOrd="0" presId="urn:microsoft.com/office/officeart/2005/8/layout/process4"/>
    <dgm:cxn modelId="{355B0D2B-CE6A-4A72-AF96-86A899646546}" type="presParOf" srcId="{6B155985-7C15-47E2-9BD7-B1DD23D1962F}" destId="{35B8CC89-0EBD-473A-A0F5-F4763B98003F}" srcOrd="0" destOrd="0" presId="urn:microsoft.com/office/officeart/2005/8/layout/process4"/>
    <dgm:cxn modelId="{40236E57-B22B-4B47-895E-E18C90A01425}" type="presParOf" srcId="{6B155985-7C15-47E2-9BD7-B1DD23D1962F}" destId="{333EDD08-6540-41E1-A4FA-682C8BF1237D}" srcOrd="1" destOrd="0" presId="urn:microsoft.com/office/officeart/2005/8/layout/process4"/>
    <dgm:cxn modelId="{AB347184-795A-41FC-9E54-86BDF70690BF}" type="presParOf" srcId="{6B155985-7C15-47E2-9BD7-B1DD23D1962F}" destId="{7BA64ED4-9E49-46F4-BC8B-956271FE2272}" srcOrd="2" destOrd="0" presId="urn:microsoft.com/office/officeart/2005/8/layout/process4"/>
    <dgm:cxn modelId="{CB176719-81B2-4F5F-A013-56857A885CDF}" type="presParOf" srcId="{7BA64ED4-9E49-46F4-BC8B-956271FE2272}" destId="{749C2739-6A67-4AD8-8147-6F3F716CAE82}" srcOrd="0" destOrd="0" presId="urn:microsoft.com/office/officeart/2005/8/layout/process4"/>
    <dgm:cxn modelId="{C9A46F5F-FF9C-4E25-8FE8-7507606524F9}" type="presParOf" srcId="{7BA64ED4-9E49-46F4-BC8B-956271FE2272}" destId="{8D04ACB5-A2D5-4659-8004-EADB2E124878}" srcOrd="1" destOrd="0" presId="urn:microsoft.com/office/officeart/2005/8/layout/process4"/>
    <dgm:cxn modelId="{FAE7E2A0-8DE0-4D68-BF0C-F715A8C03EB8}" type="presParOf" srcId="{F0457345-3F2F-43EB-ADE8-A660BB6CBDD5}" destId="{17E88AE8-819B-408B-B67B-2AF8C9A43BEE}" srcOrd="3" destOrd="0" presId="urn:microsoft.com/office/officeart/2005/8/layout/process4"/>
    <dgm:cxn modelId="{504D7F58-FA1C-4ECA-AF48-C043782D6BA7}" type="presParOf" srcId="{F0457345-3F2F-43EB-ADE8-A660BB6CBDD5}" destId="{BA5574BA-7256-4F88-BF3F-10876EDCA21C}" srcOrd="4" destOrd="0" presId="urn:microsoft.com/office/officeart/2005/8/layout/process4"/>
    <dgm:cxn modelId="{EFD5A579-5EC9-4B81-99C5-E0461A05DC5F}" type="presParOf" srcId="{BA5574BA-7256-4F88-BF3F-10876EDCA21C}" destId="{FEC94252-90AF-438A-B3FF-2507F8CE59A2}" srcOrd="0" destOrd="0" presId="urn:microsoft.com/office/officeart/2005/8/layout/process4"/>
    <dgm:cxn modelId="{3D960ED3-9858-43A0-ADDA-05D0036FDE5B}" type="presParOf" srcId="{BA5574BA-7256-4F88-BF3F-10876EDCA21C}" destId="{0D95FC5E-9B3D-42E3-A09B-873895FD21AC}" srcOrd="1" destOrd="0" presId="urn:microsoft.com/office/officeart/2005/8/layout/process4"/>
    <dgm:cxn modelId="{50FF6B81-9EF5-44E4-9821-C2E17E2F73C6}" type="presParOf" srcId="{BA5574BA-7256-4F88-BF3F-10876EDCA21C}" destId="{BB40B546-A972-49DD-88EF-D21AFB93E007}" srcOrd="2" destOrd="0" presId="urn:microsoft.com/office/officeart/2005/8/layout/process4"/>
    <dgm:cxn modelId="{517F83F1-F734-4356-B3CE-B43C3EE7BD9A}" type="presParOf" srcId="{BB40B546-A972-49DD-88EF-D21AFB93E007}" destId="{8654BA42-9DEF-4002-BC58-F9BA2E0B2F67}" srcOrd="0" destOrd="0" presId="urn:microsoft.com/office/officeart/2005/8/layout/process4"/>
    <dgm:cxn modelId="{56268273-C68E-4D1B-8AAB-AE1E6629EC48}" type="presParOf" srcId="{BB40B546-A972-49DD-88EF-D21AFB93E007}" destId="{8F2DD921-4F02-44EF-A928-CEF00A27C978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55951C-A5C9-4049-9BDB-AEAD8498C1B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5BF6DD-475F-4310-8C2D-55036C01F2BD}">
      <dgm:prSet phldrT="[Текст]" custT="1"/>
      <dgm:spPr/>
      <dgm:t>
        <a:bodyPr/>
        <a:lstStyle/>
        <a:p>
          <a:pPr algn="ctr"/>
          <a:r>
            <a:rPr lang="ru-RU" sz="2500" dirty="0">
              <a:latin typeface="Times New Roman" pitchFamily="18" charset="0"/>
              <a:cs typeface="Times New Roman" pitchFamily="18" charset="0"/>
            </a:rPr>
            <a:t>Всего дотации: 131 821,4тыс.руб.</a:t>
          </a:r>
        </a:p>
      </dgm:t>
    </dgm:pt>
    <dgm:pt modelId="{4334C797-DCE0-49E0-BF5B-A5F73DFA713A}" type="parTrans" cxnId="{F3E2C31F-5517-49C0-A336-5371A1128F1C}">
      <dgm:prSet/>
      <dgm:spPr/>
      <dgm:t>
        <a:bodyPr/>
        <a:lstStyle/>
        <a:p>
          <a:endParaRPr lang="ru-RU"/>
        </a:p>
      </dgm:t>
    </dgm:pt>
    <dgm:pt modelId="{1410AC27-00B3-4665-A4CA-E8DA43596318}" type="sibTrans" cxnId="{F3E2C31F-5517-49C0-A336-5371A1128F1C}">
      <dgm:prSet/>
      <dgm:spPr/>
      <dgm:t>
        <a:bodyPr/>
        <a:lstStyle/>
        <a:p>
          <a:endParaRPr lang="ru-RU"/>
        </a:p>
      </dgm:t>
    </dgm:pt>
    <dgm:pt modelId="{EFFD3743-5ACF-45BD-A6B4-BE505B29647F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2300" b="1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10 635,2 </a:t>
          </a:r>
          <a:r>
            <a:rPr lang="ru-RU" sz="2300" b="1" i="0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2300" b="1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 </a:t>
          </a:r>
          <a:r>
            <a:rPr lang="ru-RU" sz="230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 поощрение за достижение наилучших показателей деятельности органов местного </a:t>
          </a:r>
          <a:r>
            <a:rPr lang="ru-RU" sz="2000" i="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самоуправления по итогам 2023 года </a:t>
          </a:r>
          <a:r>
            <a:rPr lang="ru-RU" sz="200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;</a:t>
          </a:r>
        </a:p>
      </dgm:t>
    </dgm:pt>
    <dgm:pt modelId="{601A0B02-DD98-4448-9AFB-AD2B209E3536}" type="parTrans" cxnId="{A587C1FA-3FD9-4475-8291-8E49B073FB13}">
      <dgm:prSet/>
      <dgm:spPr/>
      <dgm:t>
        <a:bodyPr/>
        <a:lstStyle/>
        <a:p>
          <a:endParaRPr lang="ru-RU"/>
        </a:p>
      </dgm:t>
    </dgm:pt>
    <dgm:pt modelId="{9AECE885-6AB3-402F-AF7B-57D1D0042535}" type="sibTrans" cxnId="{A587C1FA-3FD9-4475-8291-8E49B073FB13}">
      <dgm:prSet/>
      <dgm:spPr/>
      <dgm:t>
        <a:bodyPr/>
        <a:lstStyle/>
        <a:p>
          <a:endParaRPr lang="ru-RU"/>
        </a:p>
      </dgm:t>
    </dgm:pt>
    <dgm:pt modelId="{129C567D-E834-46CC-9465-4BBD0FB29461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2300" b="1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115 164,3 </a:t>
          </a:r>
          <a:r>
            <a:rPr lang="ru-RU" sz="2300" b="1" i="0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2300" b="1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r>
            <a:rPr lang="ru-RU" sz="230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-  </a:t>
          </a:r>
          <a:r>
            <a:rPr lang="ru-RU" sz="200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 поддержку мер по обеспечение сбалансированности местных бюджетов;</a:t>
          </a:r>
          <a:endParaRPr lang="ru-RU" sz="2000" i="0" strike="noStrike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7B93834-92AB-46F1-8A50-FEAA06F7ECEB}" type="parTrans" cxnId="{B343E0AE-FC85-48A1-8CCF-0D67A831767B}">
      <dgm:prSet/>
      <dgm:spPr/>
      <dgm:t>
        <a:bodyPr/>
        <a:lstStyle/>
        <a:p>
          <a:endParaRPr lang="ru-RU"/>
        </a:p>
      </dgm:t>
    </dgm:pt>
    <dgm:pt modelId="{C030DF97-70AE-4CA1-96B4-61850368F23B}" type="sibTrans" cxnId="{B343E0AE-FC85-48A1-8CCF-0D67A831767B}">
      <dgm:prSet/>
      <dgm:spPr/>
      <dgm:t>
        <a:bodyPr/>
        <a:lstStyle/>
        <a:p>
          <a:endParaRPr lang="ru-RU"/>
        </a:p>
      </dgm:t>
    </dgm:pt>
    <dgm:pt modelId="{858692E4-46AF-425A-894A-B02DE9D4E8B1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2300" b="1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3 614,9 тыс. руб. - </a:t>
          </a:r>
          <a:r>
            <a:rPr lang="ru-RU" sz="2000" b="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в целях стимулирования роста налогового потенциала и качества планирования доходов;</a:t>
          </a:r>
        </a:p>
      </dgm:t>
    </dgm:pt>
    <dgm:pt modelId="{B4F41B9D-B850-4C95-8394-36AE3A81A362}" type="parTrans" cxnId="{8F7B74B6-6B44-4671-8523-68C9CBAC9D7E}">
      <dgm:prSet/>
      <dgm:spPr/>
      <dgm:t>
        <a:bodyPr/>
        <a:lstStyle/>
        <a:p>
          <a:endParaRPr lang="ru-RU"/>
        </a:p>
      </dgm:t>
    </dgm:pt>
    <dgm:pt modelId="{79DC5807-74FD-4311-A3CD-F866D94281AC}" type="sibTrans" cxnId="{8F7B74B6-6B44-4671-8523-68C9CBAC9D7E}">
      <dgm:prSet/>
      <dgm:spPr/>
      <dgm:t>
        <a:bodyPr/>
        <a:lstStyle/>
        <a:p>
          <a:endParaRPr lang="ru-RU"/>
        </a:p>
      </dgm:t>
    </dgm:pt>
    <dgm:pt modelId="{BD11D0DE-7B03-438A-8B63-2864445EDB84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ru-RU" sz="2300" b="1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2 407,0 тыс. руб. –</a:t>
          </a:r>
          <a:r>
            <a:rPr lang="ru-RU" sz="2000" b="0" i="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для финансового обеспечения расходных обязательств муниципального образования по решению вопросов местного значения.</a:t>
          </a:r>
        </a:p>
      </dgm:t>
    </dgm:pt>
    <dgm:pt modelId="{BB768D14-8704-48EB-8C08-12BD802B397B}" type="parTrans" cxnId="{B997AC70-D45A-43CB-BDC3-3E54CAF1B6FC}">
      <dgm:prSet/>
      <dgm:spPr/>
      <dgm:t>
        <a:bodyPr/>
        <a:lstStyle/>
        <a:p>
          <a:endParaRPr lang="ru-RU"/>
        </a:p>
      </dgm:t>
    </dgm:pt>
    <dgm:pt modelId="{D68B7503-BD2A-47AF-9947-5EEA7A9A40FB}" type="sibTrans" cxnId="{B997AC70-D45A-43CB-BDC3-3E54CAF1B6FC}">
      <dgm:prSet/>
      <dgm:spPr/>
      <dgm:t>
        <a:bodyPr/>
        <a:lstStyle/>
        <a:p>
          <a:endParaRPr lang="ru-RU"/>
        </a:p>
      </dgm:t>
    </dgm:pt>
    <dgm:pt modelId="{73B2EA1E-A6CE-4BC7-A9FD-C9F24E22EA73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 algn="l"/>
          <a:endParaRPr lang="ru-RU" sz="2000" i="0" strike="noStrike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09DFA97-8507-4841-855F-FBE7FA3844AF}" type="parTrans" cxnId="{AEDE0180-9E2D-4FAC-B4B3-A0EFD5E786D8}">
      <dgm:prSet/>
      <dgm:spPr/>
      <dgm:t>
        <a:bodyPr/>
        <a:lstStyle/>
        <a:p>
          <a:endParaRPr lang="ru-RU"/>
        </a:p>
      </dgm:t>
    </dgm:pt>
    <dgm:pt modelId="{CA3F0618-B741-4EB1-881C-1627FA42D730}" type="sibTrans" cxnId="{AEDE0180-9E2D-4FAC-B4B3-A0EFD5E786D8}">
      <dgm:prSet/>
      <dgm:spPr/>
      <dgm:t>
        <a:bodyPr/>
        <a:lstStyle/>
        <a:p>
          <a:endParaRPr lang="ru-RU"/>
        </a:p>
      </dgm:t>
    </dgm:pt>
    <dgm:pt modelId="{059CBDBD-6A33-45C1-A420-C48660731FA9}" type="pres">
      <dgm:prSet presAssocID="{2055951C-A5C9-4049-9BDB-AEAD8498C1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07AE2B-14C7-42A0-8F53-D0C977DB646B}" type="pres">
      <dgm:prSet presAssocID="{985BF6DD-475F-4310-8C2D-55036C01F2BD}" presName="parentText" presStyleLbl="node1" presStyleIdx="0" presStyleCnt="1" custScaleY="1138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FC653-18CE-4873-9056-611DEC793766}" type="pres">
      <dgm:prSet presAssocID="{985BF6DD-475F-4310-8C2D-55036C01F2BD}" presName="childText" presStyleLbl="revTx" presStyleIdx="0" presStyleCnt="1" custScaleY="1348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B8F637-4D98-482B-808D-64EC7E3EE455}" type="presOf" srcId="{985BF6DD-475F-4310-8C2D-55036C01F2BD}" destId="{9307AE2B-14C7-42A0-8F53-D0C977DB646B}" srcOrd="0" destOrd="0" presId="urn:microsoft.com/office/officeart/2005/8/layout/vList2"/>
    <dgm:cxn modelId="{CD865ED5-DE93-4FD1-88DF-BFBEF85BF4A5}" type="presOf" srcId="{EFFD3743-5ACF-45BD-A6B4-BE505B29647F}" destId="{2C3FC653-18CE-4873-9056-611DEC793766}" srcOrd="0" destOrd="2" presId="urn:microsoft.com/office/officeart/2005/8/layout/vList2"/>
    <dgm:cxn modelId="{06191D66-224A-4175-A3AF-CFD26C6C1B8D}" type="presOf" srcId="{BD11D0DE-7B03-438A-8B63-2864445EDB84}" destId="{2C3FC653-18CE-4873-9056-611DEC793766}" srcOrd="0" destOrd="4" presId="urn:microsoft.com/office/officeart/2005/8/layout/vList2"/>
    <dgm:cxn modelId="{A587C1FA-3FD9-4475-8291-8E49B073FB13}" srcId="{985BF6DD-475F-4310-8C2D-55036C01F2BD}" destId="{EFFD3743-5ACF-45BD-A6B4-BE505B29647F}" srcOrd="2" destOrd="0" parTransId="{601A0B02-DD98-4448-9AFB-AD2B209E3536}" sibTransId="{9AECE885-6AB3-402F-AF7B-57D1D0042535}"/>
    <dgm:cxn modelId="{D9A86F79-B39D-4345-84BB-5F3E32EFE3FA}" type="presOf" srcId="{73B2EA1E-A6CE-4BC7-A9FD-C9F24E22EA73}" destId="{2C3FC653-18CE-4873-9056-611DEC793766}" srcOrd="0" destOrd="0" presId="urn:microsoft.com/office/officeart/2005/8/layout/vList2"/>
    <dgm:cxn modelId="{587BBD45-C2F6-48F9-9024-934BB1EDCAF0}" type="presOf" srcId="{129C567D-E834-46CC-9465-4BBD0FB29461}" destId="{2C3FC653-18CE-4873-9056-611DEC793766}" srcOrd="0" destOrd="1" presId="urn:microsoft.com/office/officeart/2005/8/layout/vList2"/>
    <dgm:cxn modelId="{B343E0AE-FC85-48A1-8CCF-0D67A831767B}" srcId="{985BF6DD-475F-4310-8C2D-55036C01F2BD}" destId="{129C567D-E834-46CC-9465-4BBD0FB29461}" srcOrd="1" destOrd="0" parTransId="{87B93834-92AB-46F1-8A50-FEAA06F7ECEB}" sibTransId="{C030DF97-70AE-4CA1-96B4-61850368F23B}"/>
    <dgm:cxn modelId="{AEDE0180-9E2D-4FAC-B4B3-A0EFD5E786D8}" srcId="{985BF6DD-475F-4310-8C2D-55036C01F2BD}" destId="{73B2EA1E-A6CE-4BC7-A9FD-C9F24E22EA73}" srcOrd="0" destOrd="0" parTransId="{C09DFA97-8507-4841-855F-FBE7FA3844AF}" sibTransId="{CA3F0618-B741-4EB1-881C-1627FA42D730}"/>
    <dgm:cxn modelId="{2EA0156E-8E07-4D8D-BC7D-42645945DC94}" type="presOf" srcId="{858692E4-46AF-425A-894A-B02DE9D4E8B1}" destId="{2C3FC653-18CE-4873-9056-611DEC793766}" srcOrd="0" destOrd="3" presId="urn:microsoft.com/office/officeart/2005/8/layout/vList2"/>
    <dgm:cxn modelId="{F3E2C31F-5517-49C0-A336-5371A1128F1C}" srcId="{2055951C-A5C9-4049-9BDB-AEAD8498C1B3}" destId="{985BF6DD-475F-4310-8C2D-55036C01F2BD}" srcOrd="0" destOrd="0" parTransId="{4334C797-DCE0-49E0-BF5B-A5F73DFA713A}" sibTransId="{1410AC27-00B3-4665-A4CA-E8DA43596318}"/>
    <dgm:cxn modelId="{4B839AFF-5392-459C-8870-C77374792AA8}" type="presOf" srcId="{2055951C-A5C9-4049-9BDB-AEAD8498C1B3}" destId="{059CBDBD-6A33-45C1-A420-C48660731FA9}" srcOrd="0" destOrd="0" presId="urn:microsoft.com/office/officeart/2005/8/layout/vList2"/>
    <dgm:cxn modelId="{8F7B74B6-6B44-4671-8523-68C9CBAC9D7E}" srcId="{985BF6DD-475F-4310-8C2D-55036C01F2BD}" destId="{858692E4-46AF-425A-894A-B02DE9D4E8B1}" srcOrd="3" destOrd="0" parTransId="{B4F41B9D-B850-4C95-8394-36AE3A81A362}" sibTransId="{79DC5807-74FD-4311-A3CD-F866D94281AC}"/>
    <dgm:cxn modelId="{B997AC70-D45A-43CB-BDC3-3E54CAF1B6FC}" srcId="{985BF6DD-475F-4310-8C2D-55036C01F2BD}" destId="{BD11D0DE-7B03-438A-8B63-2864445EDB84}" srcOrd="4" destOrd="0" parTransId="{BB768D14-8704-48EB-8C08-12BD802B397B}" sibTransId="{D68B7503-BD2A-47AF-9947-5EEA7A9A40FB}"/>
    <dgm:cxn modelId="{07E0D9C0-F27F-4403-A6FF-73BF1954352A}" type="presParOf" srcId="{059CBDBD-6A33-45C1-A420-C48660731FA9}" destId="{9307AE2B-14C7-42A0-8F53-D0C977DB646B}" srcOrd="0" destOrd="0" presId="urn:microsoft.com/office/officeart/2005/8/layout/vList2"/>
    <dgm:cxn modelId="{61D1026A-E6CA-4A9B-85D5-0051A08EED97}" type="presParOf" srcId="{059CBDBD-6A33-45C1-A420-C48660731FA9}" destId="{2C3FC653-18CE-4873-9056-611DEC793766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2648408-2F93-4E59-A283-65E4DE093463}" type="doc">
      <dgm:prSet loTypeId="urn:microsoft.com/office/officeart/2005/8/layout/vList2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16DDA7B8-C3C3-4956-93C1-76A00A1350FA}">
      <dgm:prSet phldrT="[Текст]"/>
      <dgm:spPr/>
      <dgm:t>
        <a:bodyPr/>
        <a:lstStyle/>
        <a:p>
          <a:r>
            <a:rPr lang="ru-RU" b="1" dirty="0">
              <a:latin typeface="Times New Roman" pitchFamily="18" charset="0"/>
              <a:cs typeface="Times New Roman" pitchFamily="18" charset="0"/>
            </a:rPr>
            <a:t>Сокращение бюджетных средств на закупку товаров, работ и услуг по итогам проведения торгов </a:t>
          </a:r>
          <a:r>
            <a:rPr lang="en-US" b="1" dirty="0">
              <a:latin typeface="Times New Roman" pitchFamily="18" charset="0"/>
              <a:cs typeface="Times New Roman" pitchFamily="18" charset="0"/>
            </a:rPr>
            <a:t>9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млн. 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321,2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тыс.руб. 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B4B251D7-9F20-46CC-A626-C48A0B51516C}" type="parTrans" cxnId="{7D268E20-D21C-4720-9912-90DD6C6E86A9}">
      <dgm:prSet/>
      <dgm:spPr/>
      <dgm:t>
        <a:bodyPr/>
        <a:lstStyle/>
        <a:p>
          <a:endParaRPr lang="ru-RU"/>
        </a:p>
      </dgm:t>
    </dgm:pt>
    <dgm:pt modelId="{D34EB8BF-9BDB-4002-B872-0A004953114F}" type="sibTrans" cxnId="{7D268E20-D21C-4720-9912-90DD6C6E86A9}">
      <dgm:prSet/>
      <dgm:spPr/>
      <dgm:t>
        <a:bodyPr/>
        <a:lstStyle/>
        <a:p>
          <a:endParaRPr lang="ru-RU"/>
        </a:p>
      </dgm:t>
    </dgm:pt>
    <dgm:pt modelId="{07164CB3-7A22-45A4-BC33-5AD97DC0AA03}">
      <dgm:prSet phldrT="[Текст]"/>
      <dgm:spPr/>
      <dgm:t>
        <a:bodyPr/>
        <a:lstStyle/>
        <a:p>
          <a:r>
            <a:rPr lang="ru-RU" b="1" i="0" u="none" dirty="0">
              <a:latin typeface="Times New Roman" pitchFamily="18" charset="0"/>
              <a:cs typeface="Times New Roman" pitchFamily="18" charset="0"/>
            </a:rPr>
            <a:t>Расходование средств за счет приносящей доход деятельности на оплату текущего содержания учреждения (за исключением оплаты коммунальных услуг)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 14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млн.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684,4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тыс. руб.  </a:t>
          </a:r>
        </a:p>
      </dgm:t>
    </dgm:pt>
    <dgm:pt modelId="{0B565B04-85D1-4F80-B610-EA0CBF170AD7}" type="parTrans" cxnId="{4A410467-DADA-4782-B7F6-8DEA4FE2EAD4}">
      <dgm:prSet/>
      <dgm:spPr/>
      <dgm:t>
        <a:bodyPr/>
        <a:lstStyle/>
        <a:p>
          <a:endParaRPr lang="ru-RU"/>
        </a:p>
      </dgm:t>
    </dgm:pt>
    <dgm:pt modelId="{591903D9-D3A5-4442-A972-5373E85BB569}" type="sibTrans" cxnId="{4A410467-DADA-4782-B7F6-8DEA4FE2EAD4}">
      <dgm:prSet/>
      <dgm:spPr/>
      <dgm:t>
        <a:bodyPr/>
        <a:lstStyle/>
        <a:p>
          <a:endParaRPr lang="ru-RU"/>
        </a:p>
      </dgm:t>
    </dgm:pt>
    <dgm:pt modelId="{FE9033C3-C87D-452E-AA22-D57702EEF9F8}">
      <dgm:prSet phldrT="[Текст]"/>
      <dgm:spPr/>
      <dgm:t>
        <a:bodyPr/>
        <a:lstStyle/>
        <a:p>
          <a:r>
            <a:rPr lang="ru-RU" b="1" i="0" u="none" dirty="0">
              <a:latin typeface="Times New Roman" pitchFamily="18" charset="0"/>
              <a:cs typeface="Times New Roman" pitchFamily="18" charset="0"/>
            </a:rPr>
            <a:t>Участие в государственной программе "Поддержка занятости населения"  2 млн.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767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,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5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тыс.руб.  </a:t>
          </a:r>
        </a:p>
      </dgm:t>
    </dgm:pt>
    <dgm:pt modelId="{515E99B9-87A6-47EC-A1A7-E84664F9AE01}" type="parTrans" cxnId="{B4BDC04F-6EEE-4434-BC9E-5181050954B1}">
      <dgm:prSet/>
      <dgm:spPr/>
      <dgm:t>
        <a:bodyPr/>
        <a:lstStyle/>
        <a:p>
          <a:endParaRPr lang="ru-RU"/>
        </a:p>
      </dgm:t>
    </dgm:pt>
    <dgm:pt modelId="{DA4141FF-B882-42D6-AECD-A6B1D9A9A5D8}" type="sibTrans" cxnId="{B4BDC04F-6EEE-4434-BC9E-5181050954B1}">
      <dgm:prSet/>
      <dgm:spPr/>
      <dgm:t>
        <a:bodyPr/>
        <a:lstStyle/>
        <a:p>
          <a:endParaRPr lang="ru-RU"/>
        </a:p>
      </dgm:t>
    </dgm:pt>
    <dgm:pt modelId="{7F9E0085-5E19-4D71-AB83-55DF298FFC38}">
      <dgm:prSet phldrT="[Текст]"/>
      <dgm:spPr/>
      <dgm:t>
        <a:bodyPr/>
        <a:lstStyle/>
        <a:p>
          <a:r>
            <a:rPr lang="ru-RU" b="1" i="0" u="none" dirty="0">
              <a:latin typeface="Times New Roman" pitchFamily="18" charset="0"/>
              <a:cs typeface="Times New Roman" pitchFamily="18" charset="0"/>
            </a:rPr>
            <a:t>Безвозмездные поступления 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144 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млн.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195,5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тыс.руб.  </a:t>
          </a:r>
        </a:p>
      </dgm:t>
    </dgm:pt>
    <dgm:pt modelId="{018F103D-5B31-4CB0-A78E-ED26ABA2CD7E}" type="parTrans" cxnId="{4D6646DA-EA14-4081-B0EB-7C9C0B6364D9}">
      <dgm:prSet/>
      <dgm:spPr/>
      <dgm:t>
        <a:bodyPr/>
        <a:lstStyle/>
        <a:p>
          <a:endParaRPr lang="ru-RU"/>
        </a:p>
      </dgm:t>
    </dgm:pt>
    <dgm:pt modelId="{6A0B4A34-A46A-446C-BE6E-4DD60A198925}" type="sibTrans" cxnId="{4D6646DA-EA14-4081-B0EB-7C9C0B6364D9}">
      <dgm:prSet/>
      <dgm:spPr/>
      <dgm:t>
        <a:bodyPr/>
        <a:lstStyle/>
        <a:p>
          <a:endParaRPr lang="ru-RU"/>
        </a:p>
      </dgm:t>
    </dgm:pt>
    <dgm:pt modelId="{61F6E57D-45E9-440A-A306-6ACDCB13C134}">
      <dgm:prSet phldrT="[Текст]"/>
      <dgm:spPr/>
      <dgm:t>
        <a:bodyPr/>
        <a:lstStyle/>
        <a:p>
          <a:r>
            <a:rPr lang="ru-RU" b="1" i="0" u="none" dirty="0">
              <a:latin typeface="Times New Roman" pitchFamily="18" charset="0"/>
              <a:cs typeface="Times New Roman" pitchFamily="18" charset="0"/>
            </a:rPr>
            <a:t>За счет страховых взносов на проведение предупредительных мер по сокращению производственного травматизма и профессиональных заболеваний работников, занятых на работах с вредными и (или) опасными производственными факторами 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336,2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тыс. руб.</a:t>
          </a:r>
        </a:p>
      </dgm:t>
    </dgm:pt>
    <dgm:pt modelId="{02005A9B-E1A8-4963-AACB-56622ED89399}" type="parTrans" cxnId="{6E11AC9A-F859-4DF7-81BA-C29A034B1697}">
      <dgm:prSet/>
      <dgm:spPr/>
      <dgm:t>
        <a:bodyPr/>
        <a:lstStyle/>
        <a:p>
          <a:endParaRPr lang="ru-RU"/>
        </a:p>
      </dgm:t>
    </dgm:pt>
    <dgm:pt modelId="{213E577C-9323-4F64-B38E-4FE6D615CAAA}" type="sibTrans" cxnId="{6E11AC9A-F859-4DF7-81BA-C29A034B1697}">
      <dgm:prSet/>
      <dgm:spPr/>
      <dgm:t>
        <a:bodyPr/>
        <a:lstStyle/>
        <a:p>
          <a:endParaRPr lang="ru-RU"/>
        </a:p>
      </dgm:t>
    </dgm:pt>
    <dgm:pt modelId="{02F9DC51-99C8-46C9-99B5-CD2D55B8D51A}">
      <dgm:prSet phldrT="[Текст]"/>
      <dgm:spPr/>
      <dgm:t>
        <a:bodyPr/>
        <a:lstStyle/>
        <a:p>
          <a:r>
            <a:rPr lang="ru-RU" b="1" i="0" u="none" dirty="0">
              <a:latin typeface="Times New Roman" pitchFamily="18" charset="0"/>
              <a:cs typeface="Times New Roman" pitchFamily="18" charset="0"/>
            </a:rPr>
            <a:t>Проведение инвентаризации сети и численности работников бюджетной сферы, а также расходов на их содержания </a:t>
          </a:r>
          <a:r>
            <a:rPr lang="en-US" b="1" i="0" u="none" dirty="0">
              <a:latin typeface="Times New Roman" pitchFamily="18" charset="0"/>
              <a:cs typeface="Times New Roman" pitchFamily="18" charset="0"/>
            </a:rPr>
            <a:t>6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 млн. 983,0 </a:t>
          </a:r>
          <a:r>
            <a:rPr lang="ru-RU" b="1" i="0" u="none" dirty="0" err="1"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b="1" i="0" u="none" dirty="0">
              <a:latin typeface="Times New Roman" pitchFamily="18" charset="0"/>
              <a:cs typeface="Times New Roman" pitchFamily="18" charset="0"/>
            </a:rPr>
            <a:t>.</a:t>
          </a:r>
        </a:p>
      </dgm:t>
    </dgm:pt>
    <dgm:pt modelId="{FE5F472F-16E7-4D52-9BD8-8161DBE72CB3}" type="parTrans" cxnId="{FAD5B0F7-545C-4325-915E-B5E891903D63}">
      <dgm:prSet/>
      <dgm:spPr/>
      <dgm:t>
        <a:bodyPr/>
        <a:lstStyle/>
        <a:p>
          <a:endParaRPr lang="ru-RU"/>
        </a:p>
      </dgm:t>
    </dgm:pt>
    <dgm:pt modelId="{D0140B55-F1FC-4716-A2C6-3DD628447AD2}" type="sibTrans" cxnId="{FAD5B0F7-545C-4325-915E-B5E891903D63}">
      <dgm:prSet/>
      <dgm:spPr/>
      <dgm:t>
        <a:bodyPr/>
        <a:lstStyle/>
        <a:p>
          <a:endParaRPr lang="ru-RU"/>
        </a:p>
      </dgm:t>
    </dgm:pt>
    <dgm:pt modelId="{D7B5A238-4B0C-4F5B-8818-49D6A90C9011}" type="pres">
      <dgm:prSet presAssocID="{D2648408-2F93-4E59-A283-65E4DE0934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FAE093-1F61-4474-A0A3-86D3CD84A19E}" type="pres">
      <dgm:prSet presAssocID="{16DDA7B8-C3C3-4956-93C1-76A00A1350FA}" presName="parentText" presStyleLbl="node1" presStyleIdx="0" presStyleCnt="6" custScaleY="1440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6619F2-3FFC-476C-B276-E5F5EACF0188}" type="pres">
      <dgm:prSet presAssocID="{D34EB8BF-9BDB-4002-B872-0A004953114F}" presName="spacer" presStyleCnt="0"/>
      <dgm:spPr/>
    </dgm:pt>
    <dgm:pt modelId="{2640C8D0-6C1B-40BB-A77A-C1D18B003E43}" type="pres">
      <dgm:prSet presAssocID="{07164CB3-7A22-45A4-BC33-5AD97DC0AA03}" presName="parentText" presStyleLbl="node1" presStyleIdx="1" presStyleCnt="6" custScaleY="1212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4F31E-2468-429A-AA69-BC184DA54C2C}" type="pres">
      <dgm:prSet presAssocID="{591903D9-D3A5-4442-A972-5373E85BB569}" presName="spacer" presStyleCnt="0"/>
      <dgm:spPr/>
    </dgm:pt>
    <dgm:pt modelId="{66048862-7E0E-4339-B29C-F32897EDAFE9}" type="pres">
      <dgm:prSet presAssocID="{FE9033C3-C87D-452E-AA22-D57702EEF9F8}" presName="parentText" presStyleLbl="node1" presStyleIdx="2" presStyleCnt="6" custScaleY="137817" custLinFactNeighborX="-4582" custLinFactNeighborY="-429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BC96C9-FDFC-438A-A1EB-6BD4FE835EDB}" type="pres">
      <dgm:prSet presAssocID="{DA4141FF-B882-42D6-AECD-A6B1D9A9A5D8}" presName="spacer" presStyleCnt="0"/>
      <dgm:spPr/>
    </dgm:pt>
    <dgm:pt modelId="{F0076E8A-E87A-463C-98F4-429CAC46AF49}" type="pres">
      <dgm:prSet presAssocID="{7F9E0085-5E19-4D71-AB83-55DF298FFC38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06A0C6-54BE-493F-8458-8A0DFB5BB125}" type="pres">
      <dgm:prSet presAssocID="{6A0B4A34-A46A-446C-BE6E-4DD60A198925}" presName="spacer" presStyleCnt="0"/>
      <dgm:spPr/>
    </dgm:pt>
    <dgm:pt modelId="{370DFAC8-6AD6-42EA-B674-11F4269FFA01}" type="pres">
      <dgm:prSet presAssocID="{61F6E57D-45E9-440A-A306-6ACDCB13C134}" presName="parentText" presStyleLbl="node1" presStyleIdx="4" presStyleCnt="6" custScaleY="1304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E6D77D-4A32-4278-A859-F76A6A85A872}" type="pres">
      <dgm:prSet presAssocID="{213E577C-9323-4F64-B38E-4FE6D615CAAA}" presName="spacer" presStyleCnt="0"/>
      <dgm:spPr/>
    </dgm:pt>
    <dgm:pt modelId="{CF3CBE8B-51FA-486D-B19C-4AABB89B38E7}" type="pres">
      <dgm:prSet presAssocID="{02F9DC51-99C8-46C9-99B5-CD2D55B8D51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2FCC49-6AF0-435E-9B4F-FCBF29166275}" type="presOf" srcId="{D2648408-2F93-4E59-A283-65E4DE093463}" destId="{D7B5A238-4B0C-4F5B-8818-49D6A90C9011}" srcOrd="0" destOrd="0" presId="urn:microsoft.com/office/officeart/2005/8/layout/vList2"/>
    <dgm:cxn modelId="{50A54ABA-11DF-4F4E-B59C-7459F317ABD3}" type="presOf" srcId="{02F9DC51-99C8-46C9-99B5-CD2D55B8D51A}" destId="{CF3CBE8B-51FA-486D-B19C-4AABB89B38E7}" srcOrd="0" destOrd="0" presId="urn:microsoft.com/office/officeart/2005/8/layout/vList2"/>
    <dgm:cxn modelId="{AC770298-46C1-40EC-AE5A-50EA9456F595}" type="presOf" srcId="{61F6E57D-45E9-440A-A306-6ACDCB13C134}" destId="{370DFAC8-6AD6-42EA-B674-11F4269FFA01}" srcOrd="0" destOrd="0" presId="urn:microsoft.com/office/officeart/2005/8/layout/vList2"/>
    <dgm:cxn modelId="{6E11AC9A-F859-4DF7-81BA-C29A034B1697}" srcId="{D2648408-2F93-4E59-A283-65E4DE093463}" destId="{61F6E57D-45E9-440A-A306-6ACDCB13C134}" srcOrd="4" destOrd="0" parTransId="{02005A9B-E1A8-4963-AACB-56622ED89399}" sibTransId="{213E577C-9323-4F64-B38E-4FE6D615CAAA}"/>
    <dgm:cxn modelId="{FAD5B0F7-545C-4325-915E-B5E891903D63}" srcId="{D2648408-2F93-4E59-A283-65E4DE093463}" destId="{02F9DC51-99C8-46C9-99B5-CD2D55B8D51A}" srcOrd="5" destOrd="0" parTransId="{FE5F472F-16E7-4D52-9BD8-8161DBE72CB3}" sibTransId="{D0140B55-F1FC-4716-A2C6-3DD628447AD2}"/>
    <dgm:cxn modelId="{2AFA6610-036A-4E93-8C64-CE0A628A5EE4}" type="presOf" srcId="{7F9E0085-5E19-4D71-AB83-55DF298FFC38}" destId="{F0076E8A-E87A-463C-98F4-429CAC46AF49}" srcOrd="0" destOrd="0" presId="urn:microsoft.com/office/officeart/2005/8/layout/vList2"/>
    <dgm:cxn modelId="{91A49FBC-A227-40B6-8F12-065523CB2602}" type="presOf" srcId="{07164CB3-7A22-45A4-BC33-5AD97DC0AA03}" destId="{2640C8D0-6C1B-40BB-A77A-C1D18B003E43}" srcOrd="0" destOrd="0" presId="urn:microsoft.com/office/officeart/2005/8/layout/vList2"/>
    <dgm:cxn modelId="{4D6646DA-EA14-4081-B0EB-7C9C0B6364D9}" srcId="{D2648408-2F93-4E59-A283-65E4DE093463}" destId="{7F9E0085-5E19-4D71-AB83-55DF298FFC38}" srcOrd="3" destOrd="0" parTransId="{018F103D-5B31-4CB0-A78E-ED26ABA2CD7E}" sibTransId="{6A0B4A34-A46A-446C-BE6E-4DD60A198925}"/>
    <dgm:cxn modelId="{7D268E20-D21C-4720-9912-90DD6C6E86A9}" srcId="{D2648408-2F93-4E59-A283-65E4DE093463}" destId="{16DDA7B8-C3C3-4956-93C1-76A00A1350FA}" srcOrd="0" destOrd="0" parTransId="{B4B251D7-9F20-46CC-A626-C48A0B51516C}" sibTransId="{D34EB8BF-9BDB-4002-B872-0A004953114F}"/>
    <dgm:cxn modelId="{D004B8DA-0F23-4395-8146-D507693AF823}" type="presOf" srcId="{16DDA7B8-C3C3-4956-93C1-76A00A1350FA}" destId="{F7FAE093-1F61-4474-A0A3-86D3CD84A19E}" srcOrd="0" destOrd="0" presId="urn:microsoft.com/office/officeart/2005/8/layout/vList2"/>
    <dgm:cxn modelId="{B4BDC04F-6EEE-4434-BC9E-5181050954B1}" srcId="{D2648408-2F93-4E59-A283-65E4DE093463}" destId="{FE9033C3-C87D-452E-AA22-D57702EEF9F8}" srcOrd="2" destOrd="0" parTransId="{515E99B9-87A6-47EC-A1A7-E84664F9AE01}" sibTransId="{DA4141FF-B882-42D6-AECD-A6B1D9A9A5D8}"/>
    <dgm:cxn modelId="{4A410467-DADA-4782-B7F6-8DEA4FE2EAD4}" srcId="{D2648408-2F93-4E59-A283-65E4DE093463}" destId="{07164CB3-7A22-45A4-BC33-5AD97DC0AA03}" srcOrd="1" destOrd="0" parTransId="{0B565B04-85D1-4F80-B610-EA0CBF170AD7}" sibTransId="{591903D9-D3A5-4442-A972-5373E85BB569}"/>
    <dgm:cxn modelId="{718492B9-8E9F-47D4-8F1E-1E4EB9BF68F6}" type="presOf" srcId="{FE9033C3-C87D-452E-AA22-D57702EEF9F8}" destId="{66048862-7E0E-4339-B29C-F32897EDAFE9}" srcOrd="0" destOrd="0" presId="urn:microsoft.com/office/officeart/2005/8/layout/vList2"/>
    <dgm:cxn modelId="{C4497A15-C1B5-4404-9A9A-701340DA3925}" type="presParOf" srcId="{D7B5A238-4B0C-4F5B-8818-49D6A90C9011}" destId="{F7FAE093-1F61-4474-A0A3-86D3CD84A19E}" srcOrd="0" destOrd="0" presId="urn:microsoft.com/office/officeart/2005/8/layout/vList2"/>
    <dgm:cxn modelId="{E5E7F82E-C949-43BD-AD88-E5E136B7E0A3}" type="presParOf" srcId="{D7B5A238-4B0C-4F5B-8818-49D6A90C9011}" destId="{EE6619F2-3FFC-476C-B276-E5F5EACF0188}" srcOrd="1" destOrd="0" presId="urn:microsoft.com/office/officeart/2005/8/layout/vList2"/>
    <dgm:cxn modelId="{CD910D89-83B3-4569-91AB-819E0DDBADB8}" type="presParOf" srcId="{D7B5A238-4B0C-4F5B-8818-49D6A90C9011}" destId="{2640C8D0-6C1B-40BB-A77A-C1D18B003E43}" srcOrd="2" destOrd="0" presId="urn:microsoft.com/office/officeart/2005/8/layout/vList2"/>
    <dgm:cxn modelId="{FA18C5E2-D7A8-4240-80E9-AE6F8923C592}" type="presParOf" srcId="{D7B5A238-4B0C-4F5B-8818-49D6A90C9011}" destId="{4F84F31E-2468-429A-AA69-BC184DA54C2C}" srcOrd="3" destOrd="0" presId="urn:microsoft.com/office/officeart/2005/8/layout/vList2"/>
    <dgm:cxn modelId="{84773D88-2EF1-4206-93E1-922FF1F7A63D}" type="presParOf" srcId="{D7B5A238-4B0C-4F5B-8818-49D6A90C9011}" destId="{66048862-7E0E-4339-B29C-F32897EDAFE9}" srcOrd="4" destOrd="0" presId="urn:microsoft.com/office/officeart/2005/8/layout/vList2"/>
    <dgm:cxn modelId="{3C65A0F7-B360-485D-8DC2-35E08B9F11FF}" type="presParOf" srcId="{D7B5A238-4B0C-4F5B-8818-49D6A90C9011}" destId="{FCBC96C9-FDFC-438A-A1EB-6BD4FE835EDB}" srcOrd="5" destOrd="0" presId="urn:microsoft.com/office/officeart/2005/8/layout/vList2"/>
    <dgm:cxn modelId="{729F4992-F32F-4AE0-8EC3-0FC40FA7A7CC}" type="presParOf" srcId="{D7B5A238-4B0C-4F5B-8818-49D6A90C9011}" destId="{F0076E8A-E87A-463C-98F4-429CAC46AF49}" srcOrd="6" destOrd="0" presId="urn:microsoft.com/office/officeart/2005/8/layout/vList2"/>
    <dgm:cxn modelId="{AB6AD4E0-98B4-4AD6-8D95-5C501D69A06C}" type="presParOf" srcId="{D7B5A238-4B0C-4F5B-8818-49D6A90C9011}" destId="{7606A0C6-54BE-493F-8458-8A0DFB5BB125}" srcOrd="7" destOrd="0" presId="urn:microsoft.com/office/officeart/2005/8/layout/vList2"/>
    <dgm:cxn modelId="{D66EF687-FC0A-47E2-A705-B50E0A0BF22F}" type="presParOf" srcId="{D7B5A238-4B0C-4F5B-8818-49D6A90C9011}" destId="{370DFAC8-6AD6-42EA-B674-11F4269FFA01}" srcOrd="8" destOrd="0" presId="urn:microsoft.com/office/officeart/2005/8/layout/vList2"/>
    <dgm:cxn modelId="{409CD906-B8F1-4B14-A51C-63C1D451BB7F}" type="presParOf" srcId="{D7B5A238-4B0C-4F5B-8818-49D6A90C9011}" destId="{F2E6D77D-4A32-4278-A859-F76A6A85A872}" srcOrd="9" destOrd="0" presId="urn:microsoft.com/office/officeart/2005/8/layout/vList2"/>
    <dgm:cxn modelId="{336E0988-E936-411D-A9A5-2A6A16F66C0D}" type="presParOf" srcId="{D7B5A238-4B0C-4F5B-8818-49D6A90C9011}" destId="{CF3CBE8B-51FA-486D-B19C-4AABB89B38E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627334D-3A8A-4A34-9145-2D24A9497CE8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9F389F-62E9-4BA8-9950-569529F2E350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algn="ctr"/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155EA0F4-7F0E-4866-8FF6-0E698D30B8E9}" type="parTrans" cxnId="{C07D61D3-BA50-48DE-B1DD-9F0E50425DF5}">
      <dgm:prSet/>
      <dgm:spPr/>
      <dgm:t>
        <a:bodyPr/>
        <a:lstStyle/>
        <a:p>
          <a:endParaRPr lang="ru-RU"/>
        </a:p>
      </dgm:t>
    </dgm:pt>
    <dgm:pt modelId="{74A3A7AD-DF31-4CF9-AE00-A81AE1B9B94A}" type="sibTrans" cxnId="{C07D61D3-BA50-48DE-B1DD-9F0E50425DF5}">
      <dgm:prSet/>
      <dgm:spPr/>
      <dgm:t>
        <a:bodyPr/>
        <a:lstStyle/>
        <a:p>
          <a:endParaRPr lang="ru-RU"/>
        </a:p>
      </dgm:t>
    </dgm:pt>
    <dgm:pt modelId="{3E1F7BB9-86EE-4BF3-AC45-7C7DCF81F773}">
      <dgm:prSet phldrT="[Текст]" custT="1"/>
      <dgm:spPr>
        <a:solidFill>
          <a:srgbClr val="CC99FF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just"/>
          <a:endParaRPr lang="ru-RU" sz="1300" dirty="0">
            <a:latin typeface="Times New Roman" pitchFamily="18" charset="0"/>
            <a:cs typeface="Times New Roman" pitchFamily="18" charset="0"/>
          </a:endParaRPr>
        </a:p>
      </dgm:t>
    </dgm:pt>
    <dgm:pt modelId="{8DAEB059-95A6-4C7C-B846-1064B1E67949}" type="parTrans" cxnId="{2C6F6DA9-673F-4DEF-A5D3-9AE79FBE08E7}">
      <dgm:prSet/>
      <dgm:spPr/>
      <dgm:t>
        <a:bodyPr/>
        <a:lstStyle/>
        <a:p>
          <a:endParaRPr lang="ru-RU"/>
        </a:p>
      </dgm:t>
    </dgm:pt>
    <dgm:pt modelId="{D38AA0ED-9E68-4D3D-AB23-17402DFB9B94}" type="sibTrans" cxnId="{2C6F6DA9-673F-4DEF-A5D3-9AE79FBE08E7}">
      <dgm:prSet/>
      <dgm:spPr/>
      <dgm:t>
        <a:bodyPr/>
        <a:lstStyle/>
        <a:p>
          <a:endParaRPr lang="ru-RU"/>
        </a:p>
      </dgm:t>
    </dgm:pt>
    <dgm:pt modelId="{1C54AD31-4D14-4ED0-BE51-BDDD2DBD2835}">
      <dgm:prSet phldrT="[Текст]" custT="1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lvl="0" algn="ctr"/>
          <a:r>
            <a: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ежемесячное денежное возмещение расходов по оплате </a:t>
          </a:r>
          <a:r>
            <a:rPr lang="ru-RU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проезда к месту проведения процедуры </a:t>
          </a:r>
        </a:p>
        <a:p>
          <a:pPr lvl="0" algn="ctr"/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225,1 </a:t>
          </a: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 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/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гражданина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DD83B25-6F81-42F2-BD35-27D714FADF28}" type="parTrans" cxnId="{936812B1-5544-47D4-B8D6-BCC556CAD8FE}">
      <dgm:prSet/>
      <dgm:spPr/>
      <dgm:t>
        <a:bodyPr/>
        <a:lstStyle/>
        <a:p>
          <a:endParaRPr lang="ru-RU"/>
        </a:p>
      </dgm:t>
    </dgm:pt>
    <dgm:pt modelId="{F2569820-D2E1-4C1C-A608-8607BC11F540}" type="sibTrans" cxnId="{936812B1-5544-47D4-B8D6-BCC556CAD8FE}">
      <dgm:prSet/>
      <dgm:spPr/>
      <dgm:t>
        <a:bodyPr/>
        <a:lstStyle/>
        <a:p>
          <a:endParaRPr lang="ru-RU"/>
        </a:p>
      </dgm:t>
    </dgm:pt>
    <dgm:pt modelId="{3A1B9034-0DA8-411C-97C4-A62DB2D367F5}">
      <dgm:prSet phldrT="[Текст]" custT="1"/>
      <dgm:spPr>
        <a:solidFill>
          <a:srgbClr val="CC99FF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ctr"/>
          <a:r>
            <a:rPr lang="ru-RU" sz="1200" b="1" dirty="0">
              <a:latin typeface="Times New Roman" pitchFamily="18" charset="0"/>
              <a:cs typeface="Times New Roman" pitchFamily="18" charset="0"/>
            </a:rPr>
            <a:t>Дополнительные меры социальной поддержки и социальной помощи для отдельных категорий граждан 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(действовали до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28.06.</a:t>
          </a:r>
          <a:r>
            <a: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года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)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BA82577-A1BF-4CBB-BEBE-9A9F898F854B}" type="parTrans" cxnId="{9D430211-D730-498D-80BB-D27A9E4C5323}">
      <dgm:prSet/>
      <dgm:spPr/>
      <dgm:t>
        <a:bodyPr/>
        <a:lstStyle/>
        <a:p>
          <a:endParaRPr lang="ru-RU"/>
        </a:p>
      </dgm:t>
    </dgm:pt>
    <dgm:pt modelId="{2A1E1D95-547E-411F-AC4D-544925ACF4B0}" type="sibTrans" cxnId="{9D430211-D730-498D-80BB-D27A9E4C5323}">
      <dgm:prSet/>
      <dgm:spPr/>
      <dgm:t>
        <a:bodyPr/>
        <a:lstStyle/>
        <a:p>
          <a:endParaRPr lang="ru-RU"/>
        </a:p>
      </dgm:t>
    </dgm:pt>
    <dgm:pt modelId="{9CAE0ADA-3005-4FAB-A5EA-E354FE8ABF7C}">
      <dgm:prSet phldrT="[Текст]"/>
      <dgm:spPr>
        <a:solidFill>
          <a:schemeClr val="accent4">
            <a:lumMod val="60000"/>
            <a:lumOff val="40000"/>
          </a:scheme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E6E93F2C-1B7C-435C-8935-12F7AA00F901}" type="parTrans" cxnId="{90488B36-C887-4603-B6D8-B0A5EBD18515}">
      <dgm:prSet/>
      <dgm:spPr/>
      <dgm:t>
        <a:bodyPr/>
        <a:lstStyle/>
        <a:p>
          <a:endParaRPr lang="ru-RU"/>
        </a:p>
      </dgm:t>
    </dgm:pt>
    <dgm:pt modelId="{795CF762-9C13-4E65-9087-BCF751D19135}" type="sibTrans" cxnId="{90488B36-C887-4603-B6D8-B0A5EBD18515}">
      <dgm:prSet/>
      <dgm:spPr/>
      <dgm:t>
        <a:bodyPr/>
        <a:lstStyle/>
        <a:p>
          <a:endParaRPr lang="ru-RU"/>
        </a:p>
      </dgm:t>
    </dgm:pt>
    <dgm:pt modelId="{0974CD27-061C-4746-B42F-47367E3EF74F}">
      <dgm:prSet phldrT="[Текст]"/>
      <dgm:spPr>
        <a:solidFill>
          <a:srgbClr val="CC99FF">
            <a:alpha val="90000"/>
          </a:srgbClr>
        </a:solidFill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 anchor="ctr"/>
        <a:lstStyle/>
        <a:p>
          <a:pPr algn="l"/>
          <a:endParaRPr lang="ru-RU" sz="1000" dirty="0">
            <a:latin typeface="Times New Roman" pitchFamily="18" charset="0"/>
            <a:cs typeface="Times New Roman" pitchFamily="18" charset="0"/>
          </a:endParaRPr>
        </a:p>
      </dgm:t>
    </dgm:pt>
    <dgm:pt modelId="{EF1A21B7-F6D6-49F3-B63E-B6D661877AB9}" type="parTrans" cxnId="{7EC35604-A6EE-4D8B-B97D-5FD15660FB8B}">
      <dgm:prSet/>
      <dgm:spPr/>
      <dgm:t>
        <a:bodyPr/>
        <a:lstStyle/>
        <a:p>
          <a:endParaRPr lang="ru-RU"/>
        </a:p>
      </dgm:t>
    </dgm:pt>
    <dgm:pt modelId="{2876A274-8A09-4024-A490-3935FA7EADBE}" type="sibTrans" cxnId="{7EC35604-A6EE-4D8B-B97D-5FD15660FB8B}">
      <dgm:prSet/>
      <dgm:spPr/>
      <dgm:t>
        <a:bodyPr/>
        <a:lstStyle/>
        <a:p>
          <a:endParaRPr lang="ru-RU"/>
        </a:p>
      </dgm:t>
    </dgm:pt>
    <dgm:pt modelId="{FD205C66-100D-46B5-BDE4-373E46D3F6D8}">
      <dgm:prSet custT="1"/>
      <dgm:spPr/>
      <dgm:t>
        <a:bodyPr/>
        <a:lstStyle/>
        <a:p>
          <a:pPr algn="ctr"/>
          <a:r>
            <a:rPr lang="ru-RU" sz="1200" b="1" dirty="0">
              <a:latin typeface="Times New Roman" pitchFamily="18" charset="0"/>
              <a:cs typeface="Times New Roman" pitchFamily="18" charset="0"/>
            </a:rPr>
            <a:t>Дополнительные меры социальной поддержки гражданам, заключившим контракт о прохождении военной службы в Вооруженных Силах Российской Федерации и направленным для выполнения задач в ходе специальной военной операции на территориях Украины, Донецкой Народной Республики, Луганской Народной Республики, Запорожской и Херсонской областей</a:t>
          </a:r>
        </a:p>
      </dgm:t>
    </dgm:pt>
    <dgm:pt modelId="{0D3A326E-6575-42A3-AAF3-C256838A1351}" type="parTrans" cxnId="{B21337E0-28FC-4471-A4B5-B2F7E56AD137}">
      <dgm:prSet/>
      <dgm:spPr/>
      <dgm:t>
        <a:bodyPr/>
        <a:lstStyle/>
        <a:p>
          <a:endParaRPr lang="ru-RU"/>
        </a:p>
      </dgm:t>
    </dgm:pt>
    <dgm:pt modelId="{3AB9F966-C86D-48D3-930A-3534688B67C7}" type="sibTrans" cxnId="{B21337E0-28FC-4471-A4B5-B2F7E56AD137}">
      <dgm:prSet/>
      <dgm:spPr/>
      <dgm:t>
        <a:bodyPr/>
        <a:lstStyle/>
        <a:p>
          <a:endParaRPr lang="ru-RU"/>
        </a:p>
      </dgm:t>
    </dgm:pt>
    <dgm:pt modelId="{4F5036CF-41F7-4FF9-9CE5-CFDB651276B6}" type="pres">
      <dgm:prSet presAssocID="{B627334D-3A8A-4A34-9145-2D24A9497CE8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AC45B4-62E6-4CCD-B4C9-5A0A83E81AFA}" type="pres">
      <dgm:prSet presAssocID="{B69F389F-62E9-4BA8-9950-569529F2E350}" presName="linNode" presStyleCnt="0"/>
      <dgm:spPr/>
    </dgm:pt>
    <dgm:pt modelId="{56629A6F-2A32-4BAF-8195-E2367EA79775}" type="pres">
      <dgm:prSet presAssocID="{B69F389F-62E9-4BA8-9950-569529F2E350}" presName="parentShp" presStyleLbl="node1" presStyleIdx="0" presStyleCnt="3" custScaleX="110654" custScaleY="57635" custLinFactNeighborX="90419" custLinFactNeighborY="-7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4BE3D-E461-495F-B49B-9DC592A79DED}" type="pres">
      <dgm:prSet presAssocID="{B69F389F-62E9-4BA8-9950-569529F2E350}" presName="childShp" presStyleLbl="bgAccFollowNode1" presStyleIdx="0" presStyleCnt="3" custScaleX="86695" custScaleY="63005" custLinFactX="-7494" custLinFactNeighborX="-100000" custLinFactNeighborY="-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7328F-8631-45E5-9835-5B135C6F734F}" type="pres">
      <dgm:prSet presAssocID="{74A3A7AD-DF31-4CF9-AE00-A81AE1B9B94A}" presName="spacing" presStyleCnt="0"/>
      <dgm:spPr/>
    </dgm:pt>
    <dgm:pt modelId="{296FAE0B-FCFE-4DB1-A545-C8ABC3BAEF46}" type="pres">
      <dgm:prSet presAssocID="{1C54AD31-4D14-4ED0-BE51-BDDD2DBD2835}" presName="linNode" presStyleCnt="0"/>
      <dgm:spPr/>
    </dgm:pt>
    <dgm:pt modelId="{41052966-29C3-4A84-90F9-B034532CF0D0}" type="pres">
      <dgm:prSet presAssocID="{1C54AD31-4D14-4ED0-BE51-BDDD2DBD2835}" presName="parentShp" presStyleLbl="node1" presStyleIdx="1" presStyleCnt="3" custScaleX="110654" custScaleY="46866" custLinFactNeighborX="90419" custLinFactNeighborY="-7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8F915-5650-4747-AE8A-C731D21E6E5A}" type="pres">
      <dgm:prSet presAssocID="{1C54AD31-4D14-4ED0-BE51-BDDD2DBD2835}" presName="childShp" presStyleLbl="bgAccFollowNode1" presStyleIdx="1" presStyleCnt="3" custScaleX="86695" custScaleY="47788" custLinFactX="-5976" custLinFactNeighborX="-100000" custLinFactNeighborY="-45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A0F7A-E7F1-45E0-87FE-D43B2F9110F3}" type="pres">
      <dgm:prSet presAssocID="{F2569820-D2E1-4C1C-A608-8607BC11F540}" presName="spacing" presStyleCnt="0"/>
      <dgm:spPr/>
    </dgm:pt>
    <dgm:pt modelId="{9AF65F05-2A98-4A80-8314-08F82E17E156}" type="pres">
      <dgm:prSet presAssocID="{9CAE0ADA-3005-4FAB-A5EA-E354FE8ABF7C}" presName="linNode" presStyleCnt="0"/>
      <dgm:spPr/>
    </dgm:pt>
    <dgm:pt modelId="{A2C80992-A0FF-48A3-9BC7-9E6356F11F0D}" type="pres">
      <dgm:prSet presAssocID="{9CAE0ADA-3005-4FAB-A5EA-E354FE8ABF7C}" presName="parentShp" presStyleLbl="node1" presStyleIdx="2" presStyleCnt="3" custScaleX="110654" custScaleY="43407" custLinFactNeighborX="90616" custLinFactNeighborY="-1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A2ED54-CC15-4BE1-94DB-464123EB559B}" type="pres">
      <dgm:prSet presAssocID="{9CAE0ADA-3005-4FAB-A5EA-E354FE8ABF7C}" presName="childShp" presStyleLbl="bgAccFollowNode1" presStyleIdx="2" presStyleCnt="3" custScaleX="86695" custScaleY="63559" custLinFactX="-7494" custLinFactNeighborX="-100000" custLinFactNeighborY="-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C6F6DA9-673F-4DEF-A5D3-9AE79FBE08E7}" srcId="{B69F389F-62E9-4BA8-9950-569529F2E350}" destId="{3E1F7BB9-86EE-4BF3-AC45-7C7DCF81F773}" srcOrd="0" destOrd="0" parTransId="{8DAEB059-95A6-4C7C-B846-1064B1E67949}" sibTransId="{D38AA0ED-9E68-4D3D-AB23-17402DFB9B94}"/>
    <dgm:cxn modelId="{3906F3E9-3AB5-4E2B-A672-FB6B80DBEEF7}" type="presOf" srcId="{FD205C66-100D-46B5-BDE4-373E46D3F6D8}" destId="{B5A2ED54-CC15-4BE1-94DB-464123EB559B}" srcOrd="0" destOrd="1" presId="urn:microsoft.com/office/officeart/2005/8/layout/vList6"/>
    <dgm:cxn modelId="{99DA9283-F944-4BFE-86FB-AAEE8CE72240}" type="presOf" srcId="{1C54AD31-4D14-4ED0-BE51-BDDD2DBD2835}" destId="{41052966-29C3-4A84-90F9-B034532CF0D0}" srcOrd="0" destOrd="0" presId="urn:microsoft.com/office/officeart/2005/8/layout/vList6"/>
    <dgm:cxn modelId="{B21337E0-28FC-4471-A4B5-B2F7E56AD137}" srcId="{9CAE0ADA-3005-4FAB-A5EA-E354FE8ABF7C}" destId="{FD205C66-100D-46B5-BDE4-373E46D3F6D8}" srcOrd="1" destOrd="0" parTransId="{0D3A326E-6575-42A3-AAF3-C256838A1351}" sibTransId="{3AB9F966-C86D-48D3-930A-3534688B67C7}"/>
    <dgm:cxn modelId="{C07D61D3-BA50-48DE-B1DD-9F0E50425DF5}" srcId="{B627334D-3A8A-4A34-9145-2D24A9497CE8}" destId="{B69F389F-62E9-4BA8-9950-569529F2E350}" srcOrd="0" destOrd="0" parTransId="{155EA0F4-7F0E-4866-8FF6-0E698D30B8E9}" sibTransId="{74A3A7AD-DF31-4CF9-AE00-A81AE1B9B94A}"/>
    <dgm:cxn modelId="{9D430211-D730-498D-80BB-D27A9E4C5323}" srcId="{1C54AD31-4D14-4ED0-BE51-BDDD2DBD2835}" destId="{3A1B9034-0DA8-411C-97C4-A62DB2D367F5}" srcOrd="0" destOrd="0" parTransId="{1BA82577-A1BF-4CBB-BEBE-9A9F898F854B}" sibTransId="{2A1E1D95-547E-411F-AC4D-544925ACF4B0}"/>
    <dgm:cxn modelId="{A8479AE0-3B39-4981-AD6F-9370F3B101C4}" type="presOf" srcId="{3E1F7BB9-86EE-4BF3-AC45-7C7DCF81F773}" destId="{3554BE3D-E461-495F-B49B-9DC592A79DED}" srcOrd="0" destOrd="0" presId="urn:microsoft.com/office/officeart/2005/8/layout/vList6"/>
    <dgm:cxn modelId="{D79461E1-FF1F-4623-A4B9-2D0A6650B693}" type="presOf" srcId="{9CAE0ADA-3005-4FAB-A5EA-E354FE8ABF7C}" destId="{A2C80992-A0FF-48A3-9BC7-9E6356F11F0D}" srcOrd="0" destOrd="0" presId="urn:microsoft.com/office/officeart/2005/8/layout/vList6"/>
    <dgm:cxn modelId="{9F03954D-E6C2-4BB7-8282-00C4D21EF782}" type="presOf" srcId="{3A1B9034-0DA8-411C-97C4-A62DB2D367F5}" destId="{EE28F915-5650-4747-AE8A-C731D21E6E5A}" srcOrd="0" destOrd="0" presId="urn:microsoft.com/office/officeart/2005/8/layout/vList6"/>
    <dgm:cxn modelId="{936812B1-5544-47D4-B8D6-BCC556CAD8FE}" srcId="{B627334D-3A8A-4A34-9145-2D24A9497CE8}" destId="{1C54AD31-4D14-4ED0-BE51-BDDD2DBD2835}" srcOrd="1" destOrd="0" parTransId="{4DD83B25-6F81-42F2-BD35-27D714FADF28}" sibTransId="{F2569820-D2E1-4C1C-A608-8607BC11F540}"/>
    <dgm:cxn modelId="{90488B36-C887-4603-B6D8-B0A5EBD18515}" srcId="{B627334D-3A8A-4A34-9145-2D24A9497CE8}" destId="{9CAE0ADA-3005-4FAB-A5EA-E354FE8ABF7C}" srcOrd="2" destOrd="0" parTransId="{E6E93F2C-1B7C-435C-8935-12F7AA00F901}" sibTransId="{795CF762-9C13-4E65-9087-BCF751D19135}"/>
    <dgm:cxn modelId="{7EC35604-A6EE-4D8B-B97D-5FD15660FB8B}" srcId="{9CAE0ADA-3005-4FAB-A5EA-E354FE8ABF7C}" destId="{0974CD27-061C-4746-B42F-47367E3EF74F}" srcOrd="0" destOrd="0" parTransId="{EF1A21B7-F6D6-49F3-B63E-B6D661877AB9}" sibTransId="{2876A274-8A09-4024-A490-3935FA7EADBE}"/>
    <dgm:cxn modelId="{F58D9660-1F3F-4B1C-8D5F-4EFC7AEEB543}" type="presOf" srcId="{0974CD27-061C-4746-B42F-47367E3EF74F}" destId="{B5A2ED54-CC15-4BE1-94DB-464123EB559B}" srcOrd="0" destOrd="0" presId="urn:microsoft.com/office/officeart/2005/8/layout/vList6"/>
    <dgm:cxn modelId="{EB59F6A1-A032-47AE-931E-4BB0D038C1C3}" type="presOf" srcId="{B69F389F-62E9-4BA8-9950-569529F2E350}" destId="{56629A6F-2A32-4BAF-8195-E2367EA79775}" srcOrd="0" destOrd="0" presId="urn:microsoft.com/office/officeart/2005/8/layout/vList6"/>
    <dgm:cxn modelId="{45779DD7-1F52-437B-BD3D-B874E12C1A28}" type="presOf" srcId="{B627334D-3A8A-4A34-9145-2D24A9497CE8}" destId="{4F5036CF-41F7-4FF9-9CE5-CFDB651276B6}" srcOrd="0" destOrd="0" presId="urn:microsoft.com/office/officeart/2005/8/layout/vList6"/>
    <dgm:cxn modelId="{30389C2F-F0CE-425C-86DB-373EF674869F}" type="presParOf" srcId="{4F5036CF-41F7-4FF9-9CE5-CFDB651276B6}" destId="{CFAC45B4-62E6-4CCD-B4C9-5A0A83E81AFA}" srcOrd="0" destOrd="0" presId="urn:microsoft.com/office/officeart/2005/8/layout/vList6"/>
    <dgm:cxn modelId="{4E8EE58F-261F-4FB6-84BD-B1373E173344}" type="presParOf" srcId="{CFAC45B4-62E6-4CCD-B4C9-5A0A83E81AFA}" destId="{56629A6F-2A32-4BAF-8195-E2367EA79775}" srcOrd="0" destOrd="0" presId="urn:microsoft.com/office/officeart/2005/8/layout/vList6"/>
    <dgm:cxn modelId="{7C38ED00-ED5F-4E9D-A502-9167190F8442}" type="presParOf" srcId="{CFAC45B4-62E6-4CCD-B4C9-5A0A83E81AFA}" destId="{3554BE3D-E461-495F-B49B-9DC592A79DED}" srcOrd="1" destOrd="0" presId="urn:microsoft.com/office/officeart/2005/8/layout/vList6"/>
    <dgm:cxn modelId="{B6859652-B90D-46A9-88C2-0F4F6D9093EF}" type="presParOf" srcId="{4F5036CF-41F7-4FF9-9CE5-CFDB651276B6}" destId="{8427328F-8631-45E5-9835-5B135C6F734F}" srcOrd="1" destOrd="0" presId="urn:microsoft.com/office/officeart/2005/8/layout/vList6"/>
    <dgm:cxn modelId="{C5DDA1D3-501D-495F-B8A7-597A50852AEB}" type="presParOf" srcId="{4F5036CF-41F7-4FF9-9CE5-CFDB651276B6}" destId="{296FAE0B-FCFE-4DB1-A545-C8ABC3BAEF46}" srcOrd="2" destOrd="0" presId="urn:microsoft.com/office/officeart/2005/8/layout/vList6"/>
    <dgm:cxn modelId="{DD225098-AD7E-4A6B-8A52-C26D50F3C490}" type="presParOf" srcId="{296FAE0B-FCFE-4DB1-A545-C8ABC3BAEF46}" destId="{41052966-29C3-4A84-90F9-B034532CF0D0}" srcOrd="0" destOrd="0" presId="urn:microsoft.com/office/officeart/2005/8/layout/vList6"/>
    <dgm:cxn modelId="{3D548152-A864-4485-BB67-61A4691DD2C5}" type="presParOf" srcId="{296FAE0B-FCFE-4DB1-A545-C8ABC3BAEF46}" destId="{EE28F915-5650-4747-AE8A-C731D21E6E5A}" srcOrd="1" destOrd="0" presId="urn:microsoft.com/office/officeart/2005/8/layout/vList6"/>
    <dgm:cxn modelId="{8E928AE1-6E08-42DC-A4CB-70E56BD97B3A}" type="presParOf" srcId="{4F5036CF-41F7-4FF9-9CE5-CFDB651276B6}" destId="{CC4A0F7A-E7F1-45E0-87FE-D43B2F9110F3}" srcOrd="3" destOrd="0" presId="urn:microsoft.com/office/officeart/2005/8/layout/vList6"/>
    <dgm:cxn modelId="{35BFB512-B171-45B1-B69F-050DAA035745}" type="presParOf" srcId="{4F5036CF-41F7-4FF9-9CE5-CFDB651276B6}" destId="{9AF65F05-2A98-4A80-8314-08F82E17E156}" srcOrd="4" destOrd="0" presId="urn:microsoft.com/office/officeart/2005/8/layout/vList6"/>
    <dgm:cxn modelId="{2C905430-A15B-413A-8E45-676E287F642F}" type="presParOf" srcId="{9AF65F05-2A98-4A80-8314-08F82E17E156}" destId="{A2C80992-A0FF-48A3-9BC7-9E6356F11F0D}" srcOrd="0" destOrd="0" presId="urn:microsoft.com/office/officeart/2005/8/layout/vList6"/>
    <dgm:cxn modelId="{B15049DE-4450-4F67-AB29-14AC3E421562}" type="presParOf" srcId="{9AF65F05-2A98-4A80-8314-08F82E17E156}" destId="{B5A2ED54-CC15-4BE1-94DB-464123EB559B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A8A66A-7E1C-498D-B674-76D1BA83E91F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99C4CA-577E-4688-AEC6-7708E18DFE4B}">
      <dgm:prSet phldrT="[Текст]" custT="1"/>
      <dgm:spPr/>
      <dgm:t>
        <a:bodyPr/>
        <a:lstStyle/>
        <a:p>
          <a:r>
            <a:rPr lang="ru-RU" sz="2800" dirty="0">
              <a:latin typeface="Times New Roman" pitchFamily="18" charset="0"/>
              <a:cs typeface="Times New Roman" pitchFamily="18" charset="0"/>
            </a:rPr>
            <a:t>2023 год</a:t>
          </a:r>
        </a:p>
      </dgm:t>
    </dgm:pt>
    <dgm:pt modelId="{4BF5FED3-BD98-4946-A2F5-977C63DE6E62}" type="parTrans" cxnId="{170BB6D7-9253-4136-983F-301D3C0E0942}">
      <dgm:prSet/>
      <dgm:spPr/>
      <dgm:t>
        <a:bodyPr/>
        <a:lstStyle/>
        <a:p>
          <a:endParaRPr lang="ru-RU"/>
        </a:p>
      </dgm:t>
    </dgm:pt>
    <dgm:pt modelId="{1C3C97B4-1C6D-4D9F-98F1-3BBFCA07ED74}" type="sibTrans" cxnId="{170BB6D7-9253-4136-983F-301D3C0E0942}">
      <dgm:prSet/>
      <dgm:spPr/>
      <dgm:t>
        <a:bodyPr/>
        <a:lstStyle/>
        <a:p>
          <a:endParaRPr lang="ru-RU"/>
        </a:p>
      </dgm:t>
    </dgm:pt>
    <dgm:pt modelId="{466BDEDE-B88C-4088-8491-78032F68D648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Средняя процентная ставка – 6,1%</a:t>
          </a:r>
        </a:p>
      </dgm:t>
    </dgm:pt>
    <dgm:pt modelId="{BA33A50C-7C59-4673-905E-B82BF2BC6BD0}" type="parTrans" cxnId="{D2C8AA40-4220-4B45-A5C2-81C318DE0441}">
      <dgm:prSet/>
      <dgm:spPr/>
      <dgm:t>
        <a:bodyPr/>
        <a:lstStyle/>
        <a:p>
          <a:endParaRPr lang="ru-RU"/>
        </a:p>
      </dgm:t>
    </dgm:pt>
    <dgm:pt modelId="{20A09FA0-EC71-4F97-9BF4-170F5A21D649}" type="sibTrans" cxnId="{D2C8AA40-4220-4B45-A5C2-81C318DE0441}">
      <dgm:prSet/>
      <dgm:spPr/>
      <dgm:t>
        <a:bodyPr/>
        <a:lstStyle/>
        <a:p>
          <a:endParaRPr lang="ru-RU"/>
        </a:p>
      </dgm:t>
    </dgm:pt>
    <dgm:pt modelId="{161F8BA9-872A-4A79-B58B-EE9045E9BACE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Расходы на обслуживание муниципального долга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 – 5 551,8</a:t>
          </a:r>
        </a:p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тыс. руб.</a:t>
          </a:r>
        </a:p>
      </dgm:t>
    </dgm:pt>
    <dgm:pt modelId="{B2884C7C-4534-4AAB-A28F-E3D186410357}" type="parTrans" cxnId="{8F61AAA8-10B7-4810-B555-6A1C9B3C8EA4}">
      <dgm:prSet/>
      <dgm:spPr/>
      <dgm:t>
        <a:bodyPr/>
        <a:lstStyle/>
        <a:p>
          <a:endParaRPr lang="ru-RU"/>
        </a:p>
      </dgm:t>
    </dgm:pt>
    <dgm:pt modelId="{5AFBFB4F-9406-40C0-9B30-88A0B3B248CF}" type="sibTrans" cxnId="{8F61AAA8-10B7-4810-B555-6A1C9B3C8EA4}">
      <dgm:prSet/>
      <dgm:spPr/>
      <dgm:t>
        <a:bodyPr/>
        <a:lstStyle/>
        <a:p>
          <a:endParaRPr lang="ru-RU"/>
        </a:p>
      </dgm:t>
    </dgm:pt>
    <dgm:pt modelId="{1654967E-3A65-4D3A-8AE8-537B365E1C5F}" type="pres">
      <dgm:prSet presAssocID="{21A8A66A-7E1C-498D-B674-76D1BA83E91F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D94F0FF-8765-4DC2-AEB4-A8C3515F77C2}" type="pres">
      <dgm:prSet presAssocID="{E199C4CA-577E-4688-AEC6-7708E18DFE4B}" presName="Accent1" presStyleCnt="0"/>
      <dgm:spPr/>
    </dgm:pt>
    <dgm:pt modelId="{55624894-C0CB-4E52-8F0E-937D44B71838}" type="pres">
      <dgm:prSet presAssocID="{E199C4CA-577E-4688-AEC6-7708E18DFE4B}" presName="Accent" presStyleLbl="node1" presStyleIdx="0" presStyleCnt="3" custScaleX="123785" custScaleY="122353" custLinFactNeighborX="9372" custLinFactNeighborY="-13210"/>
      <dgm:spPr>
        <a:solidFill>
          <a:srgbClr val="92D050"/>
        </a:solidFill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gm:spPr>
    </dgm:pt>
    <dgm:pt modelId="{10D621AA-6640-4560-91B1-08FFCE2EA650}" type="pres">
      <dgm:prSet presAssocID="{E199C4CA-577E-4688-AEC6-7708E18DFE4B}" presName="Parent1" presStyleLbl="revTx" presStyleIdx="0" presStyleCnt="3" custScaleX="138994" custLinFactNeighborX="15540" custLinFactNeighborY="-84219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1A28-EA98-4EB2-B80C-A008AE2CEE21}" type="pres">
      <dgm:prSet presAssocID="{466BDEDE-B88C-4088-8491-78032F68D648}" presName="Accent2" presStyleCnt="0"/>
      <dgm:spPr/>
    </dgm:pt>
    <dgm:pt modelId="{2849E1B9-776B-4A93-AECD-94CF709DFD35}" type="pres">
      <dgm:prSet presAssocID="{466BDEDE-B88C-4088-8491-78032F68D648}" presName="Accent" presStyleLbl="node1" presStyleIdx="1" presStyleCnt="3" custScaleX="132536" custScaleY="132012" custLinFactNeighborX="2482" custLinFactNeighborY="4396"/>
      <dgm:spPr>
        <a:solidFill>
          <a:srgbClr val="92D050"/>
        </a:solidFill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gm:spPr>
    </dgm:pt>
    <dgm:pt modelId="{B4A12745-76B3-4434-AF2C-07FFE97C1ECD}" type="pres">
      <dgm:prSet presAssocID="{466BDEDE-B88C-4088-8491-78032F68D648}" presName="Parent2" presStyleLbl="revTx" presStyleIdx="1" presStyleCnt="3" custScaleX="146964" custScaleY="178008" custLinFactNeighborX="11705" custLinFactNeighborY="-601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9C2F3C-890A-4894-AAA1-7604DAFBA2F8}" type="pres">
      <dgm:prSet presAssocID="{161F8BA9-872A-4A79-B58B-EE9045E9BACE}" presName="Accent3" presStyleCnt="0"/>
      <dgm:spPr/>
    </dgm:pt>
    <dgm:pt modelId="{14577133-33D8-492C-8AD1-FCD96D7DAA8F}" type="pres">
      <dgm:prSet presAssocID="{161F8BA9-872A-4A79-B58B-EE9045E9BACE}" presName="Accent" presStyleLbl="node1" presStyleIdx="2" presStyleCnt="3" custScaleX="137391" custScaleY="130156" custLinFactNeighborX="9906" custLinFactNeighborY="30217"/>
      <dgm:spPr>
        <a:solidFill>
          <a:srgbClr val="92D050"/>
        </a:solidFill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gm:spPr>
    </dgm:pt>
    <dgm:pt modelId="{E7706FAC-A172-4021-A5B9-E3EAA63F56C8}" type="pres">
      <dgm:prSet presAssocID="{161F8BA9-872A-4A79-B58B-EE9045E9BACE}" presName="Parent3" presStyleLbl="revTx" presStyleIdx="2" presStyleCnt="3" custScaleX="203984" custScaleY="226066" custLinFactNeighborX="18475" custLinFactNeighborY="8937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C8AA40-4220-4B45-A5C2-81C318DE0441}" srcId="{21A8A66A-7E1C-498D-B674-76D1BA83E91F}" destId="{466BDEDE-B88C-4088-8491-78032F68D648}" srcOrd="1" destOrd="0" parTransId="{BA33A50C-7C59-4673-905E-B82BF2BC6BD0}" sibTransId="{20A09FA0-EC71-4F97-9BF4-170F5A21D649}"/>
    <dgm:cxn modelId="{170BB6D7-9253-4136-983F-301D3C0E0942}" srcId="{21A8A66A-7E1C-498D-B674-76D1BA83E91F}" destId="{E199C4CA-577E-4688-AEC6-7708E18DFE4B}" srcOrd="0" destOrd="0" parTransId="{4BF5FED3-BD98-4946-A2F5-977C63DE6E62}" sibTransId="{1C3C97B4-1C6D-4D9F-98F1-3BBFCA07ED74}"/>
    <dgm:cxn modelId="{0557662D-05D7-4469-9850-9EDA68DB43C9}" type="presOf" srcId="{161F8BA9-872A-4A79-B58B-EE9045E9BACE}" destId="{E7706FAC-A172-4021-A5B9-E3EAA63F56C8}" srcOrd="0" destOrd="0" presId="urn:microsoft.com/office/officeart/2009/layout/CircleArrowProcess"/>
    <dgm:cxn modelId="{04DFFF6B-2A67-435E-B012-324D7F3C93FB}" type="presOf" srcId="{466BDEDE-B88C-4088-8491-78032F68D648}" destId="{B4A12745-76B3-4434-AF2C-07FFE97C1ECD}" srcOrd="0" destOrd="0" presId="urn:microsoft.com/office/officeart/2009/layout/CircleArrowProcess"/>
    <dgm:cxn modelId="{8F61AAA8-10B7-4810-B555-6A1C9B3C8EA4}" srcId="{21A8A66A-7E1C-498D-B674-76D1BA83E91F}" destId="{161F8BA9-872A-4A79-B58B-EE9045E9BACE}" srcOrd="2" destOrd="0" parTransId="{B2884C7C-4534-4AAB-A28F-E3D186410357}" sibTransId="{5AFBFB4F-9406-40C0-9B30-88A0B3B248CF}"/>
    <dgm:cxn modelId="{90CEC4C2-7323-4196-98FB-CBD54E283E77}" type="presOf" srcId="{21A8A66A-7E1C-498D-B674-76D1BA83E91F}" destId="{1654967E-3A65-4D3A-8AE8-537B365E1C5F}" srcOrd="0" destOrd="0" presId="urn:microsoft.com/office/officeart/2009/layout/CircleArrowProcess"/>
    <dgm:cxn modelId="{BCB7227D-28F0-4E5C-B174-76CD2FACC2B0}" type="presOf" srcId="{E199C4CA-577E-4688-AEC6-7708E18DFE4B}" destId="{10D621AA-6640-4560-91B1-08FFCE2EA650}" srcOrd="0" destOrd="0" presId="urn:microsoft.com/office/officeart/2009/layout/CircleArrowProcess"/>
    <dgm:cxn modelId="{BC8F6C2B-F6C2-4146-B1B5-C16712EB376E}" type="presParOf" srcId="{1654967E-3A65-4D3A-8AE8-537B365E1C5F}" destId="{0D94F0FF-8765-4DC2-AEB4-A8C3515F77C2}" srcOrd="0" destOrd="0" presId="urn:microsoft.com/office/officeart/2009/layout/CircleArrowProcess"/>
    <dgm:cxn modelId="{65814C1E-10DA-4412-8B6E-EFD009599CC7}" type="presParOf" srcId="{0D94F0FF-8765-4DC2-AEB4-A8C3515F77C2}" destId="{55624894-C0CB-4E52-8F0E-937D44B71838}" srcOrd="0" destOrd="0" presId="urn:microsoft.com/office/officeart/2009/layout/CircleArrowProcess"/>
    <dgm:cxn modelId="{041AD11F-899E-4165-9A99-5F3814E167B3}" type="presParOf" srcId="{1654967E-3A65-4D3A-8AE8-537B365E1C5F}" destId="{10D621AA-6640-4560-91B1-08FFCE2EA650}" srcOrd="1" destOrd="0" presId="urn:microsoft.com/office/officeart/2009/layout/CircleArrowProcess"/>
    <dgm:cxn modelId="{081A427C-8A6B-406A-9B5C-40B6C9AE4827}" type="presParOf" srcId="{1654967E-3A65-4D3A-8AE8-537B365E1C5F}" destId="{2FCF1A28-EA98-4EB2-B80C-A008AE2CEE21}" srcOrd="2" destOrd="0" presId="urn:microsoft.com/office/officeart/2009/layout/CircleArrowProcess"/>
    <dgm:cxn modelId="{631900F0-B30A-4844-A652-5AA58020AAF6}" type="presParOf" srcId="{2FCF1A28-EA98-4EB2-B80C-A008AE2CEE21}" destId="{2849E1B9-776B-4A93-AECD-94CF709DFD35}" srcOrd="0" destOrd="0" presId="urn:microsoft.com/office/officeart/2009/layout/CircleArrowProcess"/>
    <dgm:cxn modelId="{AF488B70-CC2F-4380-AF16-09A2010C2134}" type="presParOf" srcId="{1654967E-3A65-4D3A-8AE8-537B365E1C5F}" destId="{B4A12745-76B3-4434-AF2C-07FFE97C1ECD}" srcOrd="3" destOrd="0" presId="urn:microsoft.com/office/officeart/2009/layout/CircleArrowProcess"/>
    <dgm:cxn modelId="{CE0FFBBA-B63B-462A-AC48-E4EB1064EC39}" type="presParOf" srcId="{1654967E-3A65-4D3A-8AE8-537B365E1C5F}" destId="{2E9C2F3C-890A-4894-AAA1-7604DAFBA2F8}" srcOrd="4" destOrd="0" presId="urn:microsoft.com/office/officeart/2009/layout/CircleArrowProcess"/>
    <dgm:cxn modelId="{7C86087C-AA87-482B-A7D9-6BB318BBFFB3}" type="presParOf" srcId="{2E9C2F3C-890A-4894-AAA1-7604DAFBA2F8}" destId="{14577133-33D8-492C-8AD1-FCD96D7DAA8F}" srcOrd="0" destOrd="0" presId="urn:microsoft.com/office/officeart/2009/layout/CircleArrowProcess"/>
    <dgm:cxn modelId="{6E36AE4A-5B0F-49EF-B1BD-A092E1B02FD3}" type="presParOf" srcId="{1654967E-3A65-4D3A-8AE8-537B365E1C5F}" destId="{E7706FAC-A172-4021-A5B9-E3EAA63F56C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1A8A66A-7E1C-498D-B674-76D1BA83E91F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99C4CA-577E-4688-AEC6-7708E18DFE4B}">
      <dgm:prSet phldrT="[Текст]" custT="1"/>
      <dgm:spPr/>
      <dgm:t>
        <a:bodyPr/>
        <a:lstStyle/>
        <a:p>
          <a:r>
            <a:rPr lang="ru-RU" sz="2800" dirty="0">
              <a:latin typeface="Times New Roman" pitchFamily="18" charset="0"/>
              <a:cs typeface="Times New Roman" pitchFamily="18" charset="0"/>
            </a:rPr>
            <a:t>2024 год</a:t>
          </a:r>
        </a:p>
      </dgm:t>
    </dgm:pt>
    <dgm:pt modelId="{4BF5FED3-BD98-4946-A2F5-977C63DE6E62}" type="parTrans" cxnId="{170BB6D7-9253-4136-983F-301D3C0E0942}">
      <dgm:prSet/>
      <dgm:spPr/>
      <dgm:t>
        <a:bodyPr/>
        <a:lstStyle/>
        <a:p>
          <a:endParaRPr lang="ru-RU"/>
        </a:p>
      </dgm:t>
    </dgm:pt>
    <dgm:pt modelId="{1C3C97B4-1C6D-4D9F-98F1-3BBFCA07ED74}" type="sibTrans" cxnId="{170BB6D7-9253-4136-983F-301D3C0E0942}">
      <dgm:prSet/>
      <dgm:spPr/>
      <dgm:t>
        <a:bodyPr/>
        <a:lstStyle/>
        <a:p>
          <a:endParaRPr lang="ru-RU"/>
        </a:p>
      </dgm:t>
    </dgm:pt>
    <dgm:pt modelId="{466BDEDE-B88C-4088-8491-78032F68D648}">
      <dgm:prSet phldrT="[Текст]" custT="1"/>
      <dgm:spPr/>
      <dgm:t>
        <a:bodyPr/>
        <a:lstStyle/>
        <a:p>
          <a:r>
            <a:rPr lang="ru-RU" sz="1800" dirty="0">
              <a:latin typeface="Times New Roman" pitchFamily="18" charset="0"/>
              <a:cs typeface="Times New Roman" pitchFamily="18" charset="0"/>
            </a:rPr>
            <a:t>Средняя процентная ставка – 3,5%</a:t>
          </a:r>
        </a:p>
      </dgm:t>
    </dgm:pt>
    <dgm:pt modelId="{BA33A50C-7C59-4673-905E-B82BF2BC6BD0}" type="parTrans" cxnId="{D2C8AA40-4220-4B45-A5C2-81C318DE0441}">
      <dgm:prSet/>
      <dgm:spPr/>
      <dgm:t>
        <a:bodyPr/>
        <a:lstStyle/>
        <a:p>
          <a:endParaRPr lang="ru-RU"/>
        </a:p>
      </dgm:t>
    </dgm:pt>
    <dgm:pt modelId="{20A09FA0-EC71-4F97-9BF4-170F5A21D649}" type="sibTrans" cxnId="{D2C8AA40-4220-4B45-A5C2-81C318DE0441}">
      <dgm:prSet/>
      <dgm:spPr/>
      <dgm:t>
        <a:bodyPr/>
        <a:lstStyle/>
        <a:p>
          <a:endParaRPr lang="ru-RU"/>
        </a:p>
      </dgm:t>
    </dgm:pt>
    <dgm:pt modelId="{161F8BA9-872A-4A79-B58B-EE9045E9BACE}">
      <dgm:prSet phldrT="[Текст]" custT="1"/>
      <dgm:spPr/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Расходы на обслуживание муниципального долга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dirty="0">
              <a:latin typeface="Times New Roman" pitchFamily="18" charset="0"/>
              <a:cs typeface="Times New Roman" pitchFamily="18" charset="0"/>
            </a:rPr>
            <a:t>– 1 379,1</a:t>
          </a:r>
        </a:p>
        <a:p>
          <a:r>
            <a:rPr lang="ru-RU" sz="2000" dirty="0">
              <a:latin typeface="Times New Roman" pitchFamily="18" charset="0"/>
              <a:cs typeface="Times New Roman" pitchFamily="18" charset="0"/>
            </a:rPr>
            <a:t>тыс. руб.</a:t>
          </a:r>
        </a:p>
      </dgm:t>
    </dgm:pt>
    <dgm:pt modelId="{B2884C7C-4534-4AAB-A28F-E3D186410357}" type="parTrans" cxnId="{8F61AAA8-10B7-4810-B555-6A1C9B3C8EA4}">
      <dgm:prSet/>
      <dgm:spPr/>
      <dgm:t>
        <a:bodyPr/>
        <a:lstStyle/>
        <a:p>
          <a:endParaRPr lang="ru-RU"/>
        </a:p>
      </dgm:t>
    </dgm:pt>
    <dgm:pt modelId="{5AFBFB4F-9406-40C0-9B30-88A0B3B248CF}" type="sibTrans" cxnId="{8F61AAA8-10B7-4810-B555-6A1C9B3C8EA4}">
      <dgm:prSet/>
      <dgm:spPr/>
      <dgm:t>
        <a:bodyPr/>
        <a:lstStyle/>
        <a:p>
          <a:endParaRPr lang="ru-RU"/>
        </a:p>
      </dgm:t>
    </dgm:pt>
    <dgm:pt modelId="{1654967E-3A65-4D3A-8AE8-537B365E1C5F}" type="pres">
      <dgm:prSet presAssocID="{21A8A66A-7E1C-498D-B674-76D1BA83E91F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0D94F0FF-8765-4DC2-AEB4-A8C3515F77C2}" type="pres">
      <dgm:prSet presAssocID="{E199C4CA-577E-4688-AEC6-7708E18DFE4B}" presName="Accent1" presStyleCnt="0"/>
      <dgm:spPr/>
    </dgm:pt>
    <dgm:pt modelId="{55624894-C0CB-4E52-8F0E-937D44B71838}" type="pres">
      <dgm:prSet presAssocID="{E199C4CA-577E-4688-AEC6-7708E18DFE4B}" presName="Accent" presStyleLbl="node1" presStyleIdx="0" presStyleCnt="3" custScaleX="120921" custScaleY="113361" custLinFactNeighborX="6479" custLinFactNeighborY="-14441"/>
      <dgm:spPr>
        <a:solidFill>
          <a:srgbClr val="92D050"/>
        </a:solidFill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gm:spPr>
    </dgm:pt>
    <dgm:pt modelId="{10D621AA-6640-4560-91B1-08FFCE2EA650}" type="pres">
      <dgm:prSet presAssocID="{E199C4CA-577E-4688-AEC6-7708E18DFE4B}" presName="Parent1" presStyleLbl="revTx" presStyleIdx="0" presStyleCnt="3" custScaleX="138994" custLinFactNeighborX="15683" custLinFactNeighborY="-7910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CF1A28-EA98-4EB2-B80C-A008AE2CEE21}" type="pres">
      <dgm:prSet presAssocID="{466BDEDE-B88C-4088-8491-78032F68D648}" presName="Accent2" presStyleCnt="0"/>
      <dgm:spPr/>
    </dgm:pt>
    <dgm:pt modelId="{2849E1B9-776B-4A93-AECD-94CF709DFD35}" type="pres">
      <dgm:prSet presAssocID="{466BDEDE-B88C-4088-8491-78032F68D648}" presName="Accent" presStyleLbl="node1" presStyleIdx="1" presStyleCnt="3" custScaleX="127654" custScaleY="121356" custLinFactNeighborX="-391" custLinFactNeighborY="-664"/>
      <dgm:spPr>
        <a:solidFill>
          <a:srgbClr val="92D050"/>
        </a:solidFill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gm:spPr>
    </dgm:pt>
    <dgm:pt modelId="{B4A12745-76B3-4434-AF2C-07FFE97C1ECD}" type="pres">
      <dgm:prSet presAssocID="{466BDEDE-B88C-4088-8491-78032F68D648}" presName="Parent2" presStyleLbl="revTx" presStyleIdx="1" presStyleCnt="3" custScaleX="146964" custScaleY="178008" custLinFactNeighborX="-9496" custLinFactNeighborY="-632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9C2F3C-890A-4894-AAA1-7604DAFBA2F8}" type="pres">
      <dgm:prSet presAssocID="{161F8BA9-872A-4A79-B58B-EE9045E9BACE}" presName="Accent3" presStyleCnt="0"/>
      <dgm:spPr/>
    </dgm:pt>
    <dgm:pt modelId="{14577133-33D8-492C-8AD1-FCD96D7DAA8F}" type="pres">
      <dgm:prSet presAssocID="{161F8BA9-872A-4A79-B58B-EE9045E9BACE}" presName="Accent" presStyleLbl="node1" presStyleIdx="2" presStyleCnt="3" custScaleX="130830" custScaleY="126464" custLinFactNeighborX="9906" custLinFactNeighborY="30217"/>
      <dgm:spPr>
        <a:solidFill>
          <a:srgbClr val="92D050"/>
        </a:solidFill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gm:spPr>
    </dgm:pt>
    <dgm:pt modelId="{E7706FAC-A172-4021-A5B9-E3EAA63F56C8}" type="pres">
      <dgm:prSet presAssocID="{161F8BA9-872A-4A79-B58B-EE9045E9BACE}" presName="Parent3" presStyleLbl="revTx" presStyleIdx="2" presStyleCnt="3" custScaleX="203984" custScaleY="226066" custLinFactNeighborX="18475" custLinFactNeighborY="8937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C8AA40-4220-4B45-A5C2-81C318DE0441}" srcId="{21A8A66A-7E1C-498D-B674-76D1BA83E91F}" destId="{466BDEDE-B88C-4088-8491-78032F68D648}" srcOrd="1" destOrd="0" parTransId="{BA33A50C-7C59-4673-905E-B82BF2BC6BD0}" sibTransId="{20A09FA0-EC71-4F97-9BF4-170F5A21D649}"/>
    <dgm:cxn modelId="{170BB6D7-9253-4136-983F-301D3C0E0942}" srcId="{21A8A66A-7E1C-498D-B674-76D1BA83E91F}" destId="{E199C4CA-577E-4688-AEC6-7708E18DFE4B}" srcOrd="0" destOrd="0" parTransId="{4BF5FED3-BD98-4946-A2F5-977C63DE6E62}" sibTransId="{1C3C97B4-1C6D-4D9F-98F1-3BBFCA07ED74}"/>
    <dgm:cxn modelId="{E4E57984-3964-4ADE-97A9-4CBC840C5263}" type="presOf" srcId="{466BDEDE-B88C-4088-8491-78032F68D648}" destId="{B4A12745-76B3-4434-AF2C-07FFE97C1ECD}" srcOrd="0" destOrd="0" presId="urn:microsoft.com/office/officeart/2009/layout/CircleArrowProcess"/>
    <dgm:cxn modelId="{8F61AAA8-10B7-4810-B555-6A1C9B3C8EA4}" srcId="{21A8A66A-7E1C-498D-B674-76D1BA83E91F}" destId="{161F8BA9-872A-4A79-B58B-EE9045E9BACE}" srcOrd="2" destOrd="0" parTransId="{B2884C7C-4534-4AAB-A28F-E3D186410357}" sibTransId="{5AFBFB4F-9406-40C0-9B30-88A0B3B248CF}"/>
    <dgm:cxn modelId="{D564B815-3757-40BD-A9A4-161C083757EB}" type="presOf" srcId="{21A8A66A-7E1C-498D-B674-76D1BA83E91F}" destId="{1654967E-3A65-4D3A-8AE8-537B365E1C5F}" srcOrd="0" destOrd="0" presId="urn:microsoft.com/office/officeart/2009/layout/CircleArrowProcess"/>
    <dgm:cxn modelId="{390A186B-E950-4E77-AC5A-C93F3E0AEFB8}" type="presOf" srcId="{E199C4CA-577E-4688-AEC6-7708E18DFE4B}" destId="{10D621AA-6640-4560-91B1-08FFCE2EA650}" srcOrd="0" destOrd="0" presId="urn:microsoft.com/office/officeart/2009/layout/CircleArrowProcess"/>
    <dgm:cxn modelId="{8673B91A-32B0-42FF-809C-4E2B520281F7}" type="presOf" srcId="{161F8BA9-872A-4A79-B58B-EE9045E9BACE}" destId="{E7706FAC-A172-4021-A5B9-E3EAA63F56C8}" srcOrd="0" destOrd="0" presId="urn:microsoft.com/office/officeart/2009/layout/CircleArrowProcess"/>
    <dgm:cxn modelId="{6FD0C052-4A28-428E-A675-447089C4A5A8}" type="presParOf" srcId="{1654967E-3A65-4D3A-8AE8-537B365E1C5F}" destId="{0D94F0FF-8765-4DC2-AEB4-A8C3515F77C2}" srcOrd="0" destOrd="0" presId="urn:microsoft.com/office/officeart/2009/layout/CircleArrowProcess"/>
    <dgm:cxn modelId="{6764ADDD-148C-4855-9969-DA4EFCE0F536}" type="presParOf" srcId="{0D94F0FF-8765-4DC2-AEB4-A8C3515F77C2}" destId="{55624894-C0CB-4E52-8F0E-937D44B71838}" srcOrd="0" destOrd="0" presId="urn:microsoft.com/office/officeart/2009/layout/CircleArrowProcess"/>
    <dgm:cxn modelId="{B028BBA1-3FAE-4439-A057-087C39ADC4C1}" type="presParOf" srcId="{1654967E-3A65-4D3A-8AE8-537B365E1C5F}" destId="{10D621AA-6640-4560-91B1-08FFCE2EA650}" srcOrd="1" destOrd="0" presId="urn:microsoft.com/office/officeart/2009/layout/CircleArrowProcess"/>
    <dgm:cxn modelId="{228D1F76-19C6-46F7-8442-35671E1BCFE0}" type="presParOf" srcId="{1654967E-3A65-4D3A-8AE8-537B365E1C5F}" destId="{2FCF1A28-EA98-4EB2-B80C-A008AE2CEE21}" srcOrd="2" destOrd="0" presId="urn:microsoft.com/office/officeart/2009/layout/CircleArrowProcess"/>
    <dgm:cxn modelId="{ED00857E-DB2B-477C-BC61-16A6FBEFC4E1}" type="presParOf" srcId="{2FCF1A28-EA98-4EB2-B80C-A008AE2CEE21}" destId="{2849E1B9-776B-4A93-AECD-94CF709DFD35}" srcOrd="0" destOrd="0" presId="urn:microsoft.com/office/officeart/2009/layout/CircleArrowProcess"/>
    <dgm:cxn modelId="{5AF8D4B3-0784-4A05-B31C-1B1B6182072F}" type="presParOf" srcId="{1654967E-3A65-4D3A-8AE8-537B365E1C5F}" destId="{B4A12745-76B3-4434-AF2C-07FFE97C1ECD}" srcOrd="3" destOrd="0" presId="urn:microsoft.com/office/officeart/2009/layout/CircleArrowProcess"/>
    <dgm:cxn modelId="{25B36342-F980-479B-A5AE-56D8298A3391}" type="presParOf" srcId="{1654967E-3A65-4D3A-8AE8-537B365E1C5F}" destId="{2E9C2F3C-890A-4894-AAA1-7604DAFBA2F8}" srcOrd="4" destOrd="0" presId="urn:microsoft.com/office/officeart/2009/layout/CircleArrowProcess"/>
    <dgm:cxn modelId="{7489B76D-8CF1-4D6F-A6C0-A27BB6B756CA}" type="presParOf" srcId="{2E9C2F3C-890A-4894-AAA1-7604DAFBA2F8}" destId="{14577133-33D8-492C-8AD1-FCD96D7DAA8F}" srcOrd="0" destOrd="0" presId="urn:microsoft.com/office/officeart/2009/layout/CircleArrowProcess"/>
    <dgm:cxn modelId="{A8F5AEB6-7244-4E98-A31E-B76D0321A5A0}" type="presParOf" srcId="{1654967E-3A65-4D3A-8AE8-537B365E1C5F}" destId="{E7706FAC-A172-4021-A5B9-E3EAA63F56C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574C9B-8619-4A70-BAC0-7AE457C044F4}">
      <dsp:nvSpPr>
        <dsp:cNvPr id="0" name=""/>
        <dsp:cNvSpPr/>
      </dsp:nvSpPr>
      <dsp:spPr>
        <a:xfrm rot="5400000">
          <a:off x="5059720" y="-3154629"/>
          <a:ext cx="581575" cy="7526261"/>
        </a:xfrm>
        <a:prstGeom prst="round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50" b="1" i="0" u="none" kern="1200" dirty="0">
              <a:latin typeface="Times New Roman" pitchFamily="18" charset="0"/>
              <a:cs typeface="Times New Roman" pitchFamily="18" charset="0"/>
            </a:rPr>
            <a:t>Контроль за использованием муниципальной собственности в части ведения претензионно - исковой работы по взысканию задолженности по оплате за муниципальное имущество, включая земельные участки</a:t>
          </a:r>
          <a:endParaRPr lang="ru-RU" sz="145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1615767" y="346104"/>
        <a:ext cx="7469481" cy="524795"/>
      </dsp:txXfrm>
    </dsp:sp>
    <dsp:sp modelId="{7A6DC08E-F98E-46B3-8D9A-CF8FDF86E5BC}">
      <dsp:nvSpPr>
        <dsp:cNvPr id="0" name=""/>
        <dsp:cNvSpPr/>
      </dsp:nvSpPr>
      <dsp:spPr>
        <a:xfrm>
          <a:off x="21550" y="263294"/>
          <a:ext cx="1444650" cy="69179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989,0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тыс. руб.</a:t>
          </a:r>
        </a:p>
      </dsp:txBody>
      <dsp:txXfrm>
        <a:off x="55321" y="297065"/>
        <a:ext cx="1377108" cy="624256"/>
      </dsp:txXfrm>
    </dsp:sp>
    <dsp:sp modelId="{972EF4B0-3C7A-458E-93FC-C7C7BBC541EE}">
      <dsp:nvSpPr>
        <dsp:cNvPr id="0" name=""/>
        <dsp:cNvSpPr/>
      </dsp:nvSpPr>
      <dsp:spPr>
        <a:xfrm rot="5400000">
          <a:off x="4916955" y="-2328716"/>
          <a:ext cx="865414" cy="7527953"/>
        </a:xfrm>
        <a:prstGeom prst="roundRect">
          <a:avLst/>
        </a:prstGeom>
        <a:solidFill>
          <a:schemeClr val="accent3">
            <a:tint val="40000"/>
            <a:alpha val="90000"/>
            <a:hueOff val="-2792294"/>
            <a:satOff val="4020"/>
            <a:lumOff val="-96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44525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50" b="1" i="0" u="none" kern="1200" dirty="0">
              <a:latin typeface="Times New Roman" pitchFamily="18" charset="0"/>
              <a:cs typeface="Times New Roman" pitchFamily="18" charset="0"/>
            </a:rPr>
            <a:t>Реализация Плана мероприятий по росту доходов, повышению роли имущественных налогов в формировании бюджета города Покачи и сокращению муниципального долга города Покачи и расходов на его обслуживание на 2024 год, утвержденного ПАГ от 25.03.2024 №241 (в ред. от 28.12.2024), из них:</a:t>
          </a:r>
        </a:p>
      </dsp:txBody>
      <dsp:txXfrm rot="-5400000">
        <a:off x="1627932" y="1044799"/>
        <a:ext cx="7443461" cy="780922"/>
      </dsp:txXfrm>
    </dsp:sp>
    <dsp:sp modelId="{088310DF-E930-4292-976D-2D6596ACD883}">
      <dsp:nvSpPr>
        <dsp:cNvPr id="0" name=""/>
        <dsp:cNvSpPr/>
      </dsp:nvSpPr>
      <dsp:spPr>
        <a:xfrm>
          <a:off x="9593" y="983656"/>
          <a:ext cx="1443895" cy="892485"/>
        </a:xfrm>
        <a:prstGeom prst="roundRect">
          <a:avLst/>
        </a:prstGeom>
        <a:solidFill>
          <a:schemeClr val="accent3">
            <a:hueOff val="-3570814"/>
            <a:satOff val="12291"/>
            <a:lumOff val="-1000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itchFamily="18" charset="0"/>
              <a:cs typeface="Times New Roman" pitchFamily="18" charset="0"/>
            </a:rPr>
            <a:t>3 млн. 507,3 тыс. руб.,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>
              <a:latin typeface="Times New Roman" pitchFamily="18" charset="0"/>
              <a:cs typeface="Times New Roman" pitchFamily="18" charset="0"/>
            </a:rPr>
            <a:t>в том числе </a:t>
          </a:r>
        </a:p>
      </dsp:txBody>
      <dsp:txXfrm>
        <a:off x="53161" y="1027224"/>
        <a:ext cx="1356759" cy="8053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D488CC-FDF0-40B7-883D-10DD55B210F9}">
      <dsp:nvSpPr>
        <dsp:cNvPr id="0" name=""/>
        <dsp:cNvSpPr/>
      </dsp:nvSpPr>
      <dsp:spPr>
        <a:xfrm>
          <a:off x="0" y="3268288"/>
          <a:ext cx="2973036" cy="107272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ПОСТУПИЛО В</a:t>
          </a:r>
          <a:r>
            <a:rPr lang="ru-RU" sz="13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</a:t>
          </a:r>
          <a:r>
            <a:rPr lang="ru-RU" sz="13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ГОДУ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892 969,7 тыс. руб.</a:t>
          </a:r>
        </a:p>
      </dsp:txBody>
      <dsp:txXfrm>
        <a:off x="0" y="3268288"/>
        <a:ext cx="2973036" cy="1072725"/>
      </dsp:txXfrm>
    </dsp:sp>
    <dsp:sp modelId="{333EDD08-6540-41E1-A4FA-682C8BF1237D}">
      <dsp:nvSpPr>
        <dsp:cNvPr id="0" name=""/>
        <dsp:cNvSpPr/>
      </dsp:nvSpPr>
      <dsp:spPr>
        <a:xfrm rot="10800000">
          <a:off x="0" y="1634527"/>
          <a:ext cx="2973036" cy="1649851"/>
        </a:xfrm>
        <a:prstGeom prst="upArrowCallout">
          <a:avLst/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-987791"/>
              <a:satOff val="11154"/>
              <a:lumOff val="598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Дополнительный норматив отчислений от НДФЛ</a:t>
          </a:r>
        </a:p>
      </dsp:txBody>
      <dsp:txXfrm rot="-10800000">
        <a:off x="0" y="1634527"/>
        <a:ext cx="2973036" cy="579097"/>
      </dsp:txXfrm>
    </dsp:sp>
    <dsp:sp modelId="{749C2739-6A67-4AD8-8147-6F3F716CAE82}">
      <dsp:nvSpPr>
        <dsp:cNvPr id="0" name=""/>
        <dsp:cNvSpPr/>
      </dsp:nvSpPr>
      <dsp:spPr>
        <a:xfrm>
          <a:off x="481" y="2213625"/>
          <a:ext cx="1132308" cy="49330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62,49%</a:t>
          </a:r>
        </a:p>
      </dsp:txBody>
      <dsp:txXfrm>
        <a:off x="481" y="2213625"/>
        <a:ext cx="1132308" cy="493305"/>
      </dsp:txXfrm>
    </dsp:sp>
    <dsp:sp modelId="{8D04ACB5-A2D5-4659-8004-EADB2E124878}">
      <dsp:nvSpPr>
        <dsp:cNvPr id="0" name=""/>
        <dsp:cNvSpPr/>
      </dsp:nvSpPr>
      <dsp:spPr>
        <a:xfrm>
          <a:off x="1132790" y="2213625"/>
          <a:ext cx="1839763" cy="493305"/>
        </a:xfrm>
        <a:prstGeom prst="rect">
          <a:avLst/>
        </a:prstGeom>
        <a:solidFill>
          <a:schemeClr val="accent4">
            <a:tint val="40000"/>
            <a:alpha val="90000"/>
            <a:hueOff val="-972801"/>
            <a:satOff val="12080"/>
            <a:lumOff val="992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972801"/>
              <a:satOff val="12080"/>
              <a:lumOff val="99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b="1" kern="1200" dirty="0">
              <a:latin typeface="Times New Roman" pitchFamily="18" charset="0"/>
              <a:cs typeface="Times New Roman" pitchFamily="18" charset="0"/>
            </a:rPr>
            <a:t>569 463,0 тыс. руб.</a:t>
          </a:r>
        </a:p>
      </dsp:txBody>
      <dsp:txXfrm>
        <a:off x="1132790" y="2213625"/>
        <a:ext cx="1839763" cy="493305"/>
      </dsp:txXfrm>
    </dsp:sp>
    <dsp:sp modelId="{0D95FC5E-9B3D-42E3-A09B-873895FD21AC}">
      <dsp:nvSpPr>
        <dsp:cNvPr id="0" name=""/>
        <dsp:cNvSpPr/>
      </dsp:nvSpPr>
      <dsp:spPr>
        <a:xfrm rot="10800000">
          <a:off x="0" y="0"/>
          <a:ext cx="2973036" cy="1649851"/>
        </a:xfrm>
        <a:prstGeom prst="upArrowCallout">
          <a:avLst/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-1975582"/>
              <a:satOff val="22309"/>
              <a:lumOff val="1196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Основной норматив отчислений от НДФЛ</a:t>
          </a:r>
        </a:p>
      </dsp:txBody>
      <dsp:txXfrm rot="-10800000">
        <a:off x="0" y="0"/>
        <a:ext cx="2973036" cy="579097"/>
      </dsp:txXfrm>
    </dsp:sp>
    <dsp:sp modelId="{8654BA42-9DEF-4002-BC58-F9BA2E0B2F67}">
      <dsp:nvSpPr>
        <dsp:cNvPr id="0" name=""/>
        <dsp:cNvSpPr/>
      </dsp:nvSpPr>
      <dsp:spPr>
        <a:xfrm>
          <a:off x="634" y="579865"/>
          <a:ext cx="1177310" cy="493305"/>
        </a:xfrm>
        <a:prstGeom prst="rect">
          <a:avLst/>
        </a:prstGeom>
        <a:solidFill>
          <a:schemeClr val="accent4">
            <a:tint val="40000"/>
            <a:alpha val="90000"/>
            <a:hueOff val="-1945602"/>
            <a:satOff val="24160"/>
            <a:lumOff val="1985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1945602"/>
              <a:satOff val="24160"/>
              <a:lumOff val="1985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35,5%</a:t>
          </a:r>
        </a:p>
      </dsp:txBody>
      <dsp:txXfrm>
        <a:off x="634" y="579865"/>
        <a:ext cx="1177310" cy="493305"/>
      </dsp:txXfrm>
    </dsp:sp>
    <dsp:sp modelId="{8F2DD921-4F02-44EF-A928-CEF00A27C978}">
      <dsp:nvSpPr>
        <dsp:cNvPr id="0" name=""/>
        <dsp:cNvSpPr/>
      </dsp:nvSpPr>
      <dsp:spPr>
        <a:xfrm>
          <a:off x="1177944" y="579865"/>
          <a:ext cx="1794456" cy="493305"/>
        </a:xfrm>
        <a:prstGeom prst="rect">
          <a:avLst/>
        </a:prstGeom>
        <a:solidFill>
          <a:schemeClr val="accent4">
            <a:tint val="40000"/>
            <a:alpha val="90000"/>
            <a:hueOff val="-2918403"/>
            <a:satOff val="36240"/>
            <a:lumOff val="2977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2918403"/>
              <a:satOff val="36240"/>
              <a:lumOff val="297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b="1" kern="1200" dirty="0">
              <a:latin typeface="Times New Roman" pitchFamily="18" charset="0"/>
              <a:cs typeface="Times New Roman" pitchFamily="18" charset="0"/>
            </a:rPr>
            <a:t>323 506,7 тыс. руб.</a:t>
          </a:r>
        </a:p>
      </dsp:txBody>
      <dsp:txXfrm>
        <a:off x="1177944" y="579865"/>
        <a:ext cx="1794456" cy="49330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D488CC-FDF0-40B7-883D-10DD55B210F9}">
      <dsp:nvSpPr>
        <dsp:cNvPr id="0" name=""/>
        <dsp:cNvSpPr/>
      </dsp:nvSpPr>
      <dsp:spPr>
        <a:xfrm>
          <a:off x="0" y="3268287"/>
          <a:ext cx="2952327" cy="107272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 ПОСТУПИЛО В</a:t>
          </a:r>
          <a:r>
            <a:rPr lang="ru-RU" sz="13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</a:t>
          </a:r>
          <a:r>
            <a:rPr lang="ru-RU" sz="13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ГОДУ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866 029,2 тыс. руб</a:t>
          </a: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.</a:t>
          </a:r>
        </a:p>
      </dsp:txBody>
      <dsp:txXfrm>
        <a:off x="0" y="3268287"/>
        <a:ext cx="2952327" cy="1072724"/>
      </dsp:txXfrm>
    </dsp:sp>
    <dsp:sp modelId="{333EDD08-6540-41E1-A4FA-682C8BF1237D}">
      <dsp:nvSpPr>
        <dsp:cNvPr id="0" name=""/>
        <dsp:cNvSpPr/>
      </dsp:nvSpPr>
      <dsp:spPr>
        <a:xfrm rot="10800000">
          <a:off x="0" y="1634527"/>
          <a:ext cx="2952327" cy="1649850"/>
        </a:xfrm>
        <a:prstGeom prst="upArrowCallout">
          <a:avLst/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-987791"/>
              <a:satOff val="11154"/>
              <a:lumOff val="598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Дополнительный норматив отчислений от НДФЛ</a:t>
          </a:r>
        </a:p>
      </dsp:txBody>
      <dsp:txXfrm rot="-10800000">
        <a:off x="0" y="1634527"/>
        <a:ext cx="2952327" cy="579097"/>
      </dsp:txXfrm>
    </dsp:sp>
    <dsp:sp modelId="{749C2739-6A67-4AD8-8147-6F3F716CAE82}">
      <dsp:nvSpPr>
        <dsp:cNvPr id="0" name=""/>
        <dsp:cNvSpPr/>
      </dsp:nvSpPr>
      <dsp:spPr>
        <a:xfrm>
          <a:off x="36" y="2213625"/>
          <a:ext cx="1151811" cy="49330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49,17%</a:t>
          </a:r>
        </a:p>
      </dsp:txBody>
      <dsp:txXfrm>
        <a:off x="36" y="2213625"/>
        <a:ext cx="1151811" cy="493305"/>
      </dsp:txXfrm>
    </dsp:sp>
    <dsp:sp modelId="{8D04ACB5-A2D5-4659-8004-EADB2E124878}">
      <dsp:nvSpPr>
        <dsp:cNvPr id="0" name=""/>
        <dsp:cNvSpPr/>
      </dsp:nvSpPr>
      <dsp:spPr>
        <a:xfrm>
          <a:off x="1151848" y="2213625"/>
          <a:ext cx="1800442" cy="493305"/>
        </a:xfrm>
        <a:prstGeom prst="rect">
          <a:avLst/>
        </a:prstGeom>
        <a:solidFill>
          <a:schemeClr val="accent4">
            <a:tint val="40000"/>
            <a:alpha val="90000"/>
            <a:hueOff val="-972801"/>
            <a:satOff val="12080"/>
            <a:lumOff val="992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972801"/>
              <a:satOff val="12080"/>
              <a:lumOff val="99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502 925,0тыс. руб.</a:t>
          </a:r>
        </a:p>
      </dsp:txBody>
      <dsp:txXfrm>
        <a:off x="1151848" y="2213625"/>
        <a:ext cx="1800442" cy="493305"/>
      </dsp:txXfrm>
    </dsp:sp>
    <dsp:sp modelId="{0D95FC5E-9B3D-42E3-A09B-873895FD21AC}">
      <dsp:nvSpPr>
        <dsp:cNvPr id="0" name=""/>
        <dsp:cNvSpPr/>
      </dsp:nvSpPr>
      <dsp:spPr>
        <a:xfrm rot="10800000">
          <a:off x="0" y="767"/>
          <a:ext cx="2952327" cy="1649850"/>
        </a:xfrm>
        <a:prstGeom prst="upArrowCallout">
          <a:avLst/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-1975582"/>
              <a:satOff val="22309"/>
              <a:lumOff val="1196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Основной норматив отчислений от НДФЛ</a:t>
          </a:r>
        </a:p>
      </dsp:txBody>
      <dsp:txXfrm rot="-10800000">
        <a:off x="0" y="767"/>
        <a:ext cx="2952327" cy="579097"/>
      </dsp:txXfrm>
    </dsp:sp>
    <dsp:sp modelId="{8654BA42-9DEF-4002-BC58-F9BA2E0B2F67}">
      <dsp:nvSpPr>
        <dsp:cNvPr id="0" name=""/>
        <dsp:cNvSpPr/>
      </dsp:nvSpPr>
      <dsp:spPr>
        <a:xfrm>
          <a:off x="36" y="579865"/>
          <a:ext cx="1151811" cy="493305"/>
        </a:xfrm>
        <a:prstGeom prst="rect">
          <a:avLst/>
        </a:prstGeom>
        <a:solidFill>
          <a:schemeClr val="accent4">
            <a:tint val="40000"/>
            <a:alpha val="90000"/>
            <a:hueOff val="-1945602"/>
            <a:satOff val="24160"/>
            <a:lumOff val="1985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1945602"/>
              <a:satOff val="24160"/>
              <a:lumOff val="1985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35,5%</a:t>
          </a:r>
        </a:p>
      </dsp:txBody>
      <dsp:txXfrm>
        <a:off x="36" y="579865"/>
        <a:ext cx="1151811" cy="493305"/>
      </dsp:txXfrm>
    </dsp:sp>
    <dsp:sp modelId="{8F2DD921-4F02-44EF-A928-CEF00A27C978}">
      <dsp:nvSpPr>
        <dsp:cNvPr id="0" name=""/>
        <dsp:cNvSpPr/>
      </dsp:nvSpPr>
      <dsp:spPr>
        <a:xfrm>
          <a:off x="1151848" y="579865"/>
          <a:ext cx="1800442" cy="493305"/>
        </a:xfrm>
        <a:prstGeom prst="rect">
          <a:avLst/>
        </a:prstGeom>
        <a:solidFill>
          <a:schemeClr val="accent4">
            <a:tint val="40000"/>
            <a:alpha val="90000"/>
            <a:hueOff val="-2918403"/>
            <a:satOff val="36240"/>
            <a:lumOff val="2977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2918403"/>
              <a:satOff val="36240"/>
              <a:lumOff val="297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363 104,3 тыс. руб.</a:t>
          </a:r>
        </a:p>
      </dsp:txBody>
      <dsp:txXfrm>
        <a:off x="1151848" y="579865"/>
        <a:ext cx="1800442" cy="4933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D488CC-FDF0-40B7-883D-10DD55B210F9}">
      <dsp:nvSpPr>
        <dsp:cNvPr id="0" name=""/>
        <dsp:cNvSpPr/>
      </dsp:nvSpPr>
      <dsp:spPr>
        <a:xfrm>
          <a:off x="0" y="3268287"/>
          <a:ext cx="2952327" cy="107272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0"/>
              <a:satOff val="0"/>
              <a:lumOff val="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ПОСТУПЛЕНИЙ В </a:t>
          </a:r>
          <a:r>
            <a:rPr lang="ru-RU" sz="15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</a:t>
          </a: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ГОДУ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742 306,2 тыс. руб</a:t>
          </a:r>
          <a:r>
            <a:rPr lang="ru-RU" sz="1600" b="1" kern="1200" dirty="0">
              <a:latin typeface="Times New Roman" pitchFamily="18" charset="0"/>
              <a:cs typeface="Times New Roman" pitchFamily="18" charset="0"/>
            </a:rPr>
            <a:t>.</a:t>
          </a:r>
        </a:p>
      </dsp:txBody>
      <dsp:txXfrm>
        <a:off x="0" y="3268287"/>
        <a:ext cx="2952327" cy="1072724"/>
      </dsp:txXfrm>
    </dsp:sp>
    <dsp:sp modelId="{333EDD08-6540-41E1-A4FA-682C8BF1237D}">
      <dsp:nvSpPr>
        <dsp:cNvPr id="0" name=""/>
        <dsp:cNvSpPr/>
      </dsp:nvSpPr>
      <dsp:spPr>
        <a:xfrm rot="10800000">
          <a:off x="0" y="1634527"/>
          <a:ext cx="2952327" cy="1649850"/>
        </a:xfrm>
        <a:prstGeom prst="upArrowCallout">
          <a:avLst/>
        </a:prstGeom>
        <a:gradFill rotWithShape="0">
          <a:gsLst>
            <a:gs pos="0">
              <a:schemeClr val="accent4">
                <a:hueOff val="-987791"/>
                <a:satOff val="11154"/>
                <a:lumOff val="598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987791"/>
                <a:satOff val="11154"/>
                <a:lumOff val="598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-987791"/>
              <a:satOff val="11154"/>
              <a:lumOff val="598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Дополнительный норматив отчислений от НДФЛ</a:t>
          </a:r>
          <a:endParaRPr lang="ru-RU" sz="12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10800000">
        <a:off x="0" y="1634527"/>
        <a:ext cx="2952327" cy="579097"/>
      </dsp:txXfrm>
    </dsp:sp>
    <dsp:sp modelId="{749C2739-6A67-4AD8-8147-6F3F716CAE82}">
      <dsp:nvSpPr>
        <dsp:cNvPr id="0" name=""/>
        <dsp:cNvSpPr/>
      </dsp:nvSpPr>
      <dsp:spPr>
        <a:xfrm>
          <a:off x="39" y="2213625"/>
          <a:ext cx="1187850" cy="493305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49,17%</a:t>
          </a:r>
        </a:p>
      </dsp:txBody>
      <dsp:txXfrm>
        <a:off x="39" y="2213625"/>
        <a:ext cx="1187850" cy="493305"/>
      </dsp:txXfrm>
    </dsp:sp>
    <dsp:sp modelId="{8D04ACB5-A2D5-4659-8004-EADB2E124878}">
      <dsp:nvSpPr>
        <dsp:cNvPr id="0" name=""/>
        <dsp:cNvSpPr/>
      </dsp:nvSpPr>
      <dsp:spPr>
        <a:xfrm>
          <a:off x="1187890" y="2213625"/>
          <a:ext cx="1764397" cy="493305"/>
        </a:xfrm>
        <a:prstGeom prst="rect">
          <a:avLst/>
        </a:prstGeom>
        <a:solidFill>
          <a:schemeClr val="accent4">
            <a:tint val="40000"/>
            <a:alpha val="90000"/>
            <a:hueOff val="-972801"/>
            <a:satOff val="12080"/>
            <a:lumOff val="992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972801"/>
              <a:satOff val="12080"/>
              <a:lumOff val="992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431 071,3 </a:t>
          </a:r>
          <a:r>
            <a:rPr lang="ru-RU" sz="1450" b="1" kern="1200" dirty="0">
              <a:latin typeface="Times New Roman" pitchFamily="18" charset="0"/>
              <a:cs typeface="Times New Roman" pitchFamily="18" charset="0"/>
            </a:rPr>
            <a:t>тыс. руб.</a:t>
          </a:r>
        </a:p>
      </dsp:txBody>
      <dsp:txXfrm>
        <a:off x="1187890" y="2213625"/>
        <a:ext cx="1764397" cy="493305"/>
      </dsp:txXfrm>
    </dsp:sp>
    <dsp:sp modelId="{0D95FC5E-9B3D-42E3-A09B-873895FD21AC}">
      <dsp:nvSpPr>
        <dsp:cNvPr id="0" name=""/>
        <dsp:cNvSpPr/>
      </dsp:nvSpPr>
      <dsp:spPr>
        <a:xfrm rot="10800000">
          <a:off x="0" y="43168"/>
          <a:ext cx="2952327" cy="1649850"/>
        </a:xfrm>
        <a:prstGeom prst="upArrowCallout">
          <a:avLst/>
        </a:prstGeom>
        <a:gradFill rotWithShape="0">
          <a:gsLst>
            <a:gs pos="0">
              <a:schemeClr val="accent4">
                <a:hueOff val="-1975582"/>
                <a:satOff val="22309"/>
                <a:lumOff val="1196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4">
                <a:hueOff val="-1975582"/>
                <a:satOff val="22309"/>
                <a:lumOff val="1196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contourW="19050" prstMaterial="flat">
          <a:bevelT w="63500" h="63500"/>
          <a:contourClr>
            <a:schemeClr val="accent4">
              <a:hueOff val="-1975582"/>
              <a:satOff val="22309"/>
              <a:lumOff val="11960"/>
              <a:alphaOff val="0"/>
              <a:shade val="25000"/>
              <a:satMod val="18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Основной норматив отчислений от НДФЛ</a:t>
          </a:r>
        </a:p>
      </dsp:txBody>
      <dsp:txXfrm rot="-10800000">
        <a:off x="0" y="43168"/>
        <a:ext cx="2952327" cy="579097"/>
      </dsp:txXfrm>
    </dsp:sp>
    <dsp:sp modelId="{8654BA42-9DEF-4002-BC58-F9BA2E0B2F67}">
      <dsp:nvSpPr>
        <dsp:cNvPr id="0" name=""/>
        <dsp:cNvSpPr/>
      </dsp:nvSpPr>
      <dsp:spPr>
        <a:xfrm>
          <a:off x="551" y="579865"/>
          <a:ext cx="1140279" cy="493305"/>
        </a:xfrm>
        <a:prstGeom prst="rect">
          <a:avLst/>
        </a:prstGeom>
        <a:solidFill>
          <a:schemeClr val="accent4">
            <a:tint val="40000"/>
            <a:alpha val="90000"/>
            <a:hueOff val="-1945602"/>
            <a:satOff val="24160"/>
            <a:lumOff val="1985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1945602"/>
              <a:satOff val="24160"/>
              <a:lumOff val="1985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35,5%</a:t>
          </a:r>
        </a:p>
      </dsp:txBody>
      <dsp:txXfrm>
        <a:off x="551" y="579865"/>
        <a:ext cx="1140279" cy="493305"/>
      </dsp:txXfrm>
    </dsp:sp>
    <dsp:sp modelId="{8F2DD921-4F02-44EF-A928-CEF00A27C978}">
      <dsp:nvSpPr>
        <dsp:cNvPr id="0" name=""/>
        <dsp:cNvSpPr/>
      </dsp:nvSpPr>
      <dsp:spPr>
        <a:xfrm>
          <a:off x="1140830" y="579865"/>
          <a:ext cx="1810945" cy="493305"/>
        </a:xfrm>
        <a:prstGeom prst="rect">
          <a:avLst/>
        </a:prstGeom>
        <a:solidFill>
          <a:schemeClr val="accent4">
            <a:tint val="40000"/>
            <a:alpha val="90000"/>
            <a:hueOff val="-2918403"/>
            <a:satOff val="36240"/>
            <a:lumOff val="2977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2918403"/>
              <a:satOff val="36240"/>
              <a:lumOff val="2977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6360000"/>
          </a:lightRig>
        </a:scene3d>
        <a:sp3d prstMaterial="flat">
          <a:bevelT w="12700" h="127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itchFamily="18" charset="0"/>
              <a:cs typeface="Times New Roman" pitchFamily="18" charset="0"/>
            </a:rPr>
            <a:t>311 234,9 тыс. руб.</a:t>
          </a:r>
        </a:p>
      </dsp:txBody>
      <dsp:txXfrm>
        <a:off x="1140830" y="579865"/>
        <a:ext cx="1810945" cy="49330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07AE2B-14C7-42A0-8F53-D0C977DB646B}">
      <dsp:nvSpPr>
        <dsp:cNvPr id="0" name=""/>
        <dsp:cNvSpPr/>
      </dsp:nvSpPr>
      <dsp:spPr>
        <a:xfrm>
          <a:off x="0" y="2014"/>
          <a:ext cx="8651303" cy="6529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Times New Roman" pitchFamily="18" charset="0"/>
              <a:cs typeface="Times New Roman" pitchFamily="18" charset="0"/>
            </a:rPr>
            <a:t>Всего дотации: 131 821,4тыс.руб.</a:t>
          </a:r>
        </a:p>
      </dsp:txBody>
      <dsp:txXfrm>
        <a:off x="31875" y="33889"/>
        <a:ext cx="8587553" cy="589212"/>
      </dsp:txXfrm>
    </dsp:sp>
    <dsp:sp modelId="{2C3FC653-18CE-4873-9056-611DEC793766}">
      <dsp:nvSpPr>
        <dsp:cNvPr id="0" name=""/>
        <dsp:cNvSpPr/>
      </dsp:nvSpPr>
      <dsp:spPr>
        <a:xfrm>
          <a:off x="0" y="654977"/>
          <a:ext cx="8651303" cy="4488442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4679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2000" i="0" strike="noStrike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115 164,3 </a:t>
          </a:r>
          <a:r>
            <a:rPr lang="ru-RU" sz="2300" b="1" i="0" kern="1200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2300" b="1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</a:t>
          </a:r>
          <a:r>
            <a:rPr lang="ru-RU" sz="230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-  </a:t>
          </a:r>
          <a:r>
            <a:rPr lang="ru-RU" sz="200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 поддержку мер по обеспечение сбалансированности местных бюджетов;</a:t>
          </a:r>
          <a:endParaRPr lang="ru-RU" sz="2000" i="0" strike="noStrike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10 635,2 </a:t>
          </a:r>
          <a:r>
            <a:rPr lang="ru-RU" sz="2300" b="1" i="0" kern="1200" dirty="0" err="1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2300" b="1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. </a:t>
          </a:r>
          <a:r>
            <a:rPr lang="ru-RU" sz="230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ru-RU" sz="200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на поощрение за достижение наилучших показателей деятельности органов местного </a:t>
          </a:r>
          <a:r>
            <a:rPr lang="ru-RU" sz="2000" i="0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самоуправления по итогам 2023 года </a:t>
          </a:r>
          <a:r>
            <a:rPr lang="ru-RU" sz="200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;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3 614,9 тыс. руб. - </a:t>
          </a:r>
          <a:r>
            <a:rPr lang="ru-RU" sz="2000" b="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в целях стимулирования роста налогового потенциала и качества планирования доходов;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300" b="1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2 407,0 тыс. руб. –</a:t>
          </a:r>
          <a:r>
            <a:rPr lang="ru-RU" sz="2000" b="0" i="0" kern="1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 для финансового обеспечения расходных обязательств муниципального образования по решению вопросов местного значения.</a:t>
          </a:r>
        </a:p>
      </dsp:txBody>
      <dsp:txXfrm>
        <a:off x="0" y="654977"/>
        <a:ext cx="8651303" cy="44884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AE093-1F61-4474-A0A3-86D3CD84A19E}">
      <dsp:nvSpPr>
        <dsp:cNvPr id="0" name=""/>
        <dsp:cNvSpPr/>
      </dsp:nvSpPr>
      <dsp:spPr>
        <a:xfrm>
          <a:off x="0" y="282844"/>
          <a:ext cx="6651848" cy="91762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latin typeface="Times New Roman" pitchFamily="18" charset="0"/>
              <a:cs typeface="Times New Roman" pitchFamily="18" charset="0"/>
            </a:rPr>
            <a:t>Сокращение бюджетных средств на закупку товаров, работ и услуг по итогам проведения торгов </a:t>
          </a:r>
          <a:r>
            <a:rPr lang="en-US" sz="1200" b="1" kern="1200" dirty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млн. 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321,2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тыс.руб. 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795" y="327639"/>
        <a:ext cx="6562258" cy="828032"/>
      </dsp:txXfrm>
    </dsp:sp>
    <dsp:sp modelId="{2640C8D0-6C1B-40BB-A77A-C1D18B003E43}">
      <dsp:nvSpPr>
        <dsp:cNvPr id="0" name=""/>
        <dsp:cNvSpPr/>
      </dsp:nvSpPr>
      <dsp:spPr>
        <a:xfrm>
          <a:off x="0" y="1235026"/>
          <a:ext cx="6651848" cy="77237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Расходование средств за счет приносящей доход деятельности на оплату текущего содержания учреждения (за исключением оплаты коммунальных услуг)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 14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млн.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684,4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тыс. руб.  </a:t>
          </a:r>
        </a:p>
      </dsp:txBody>
      <dsp:txXfrm>
        <a:off x="37704" y="1272730"/>
        <a:ext cx="6576440" cy="696963"/>
      </dsp:txXfrm>
    </dsp:sp>
    <dsp:sp modelId="{66048862-7E0E-4339-B29C-F32897EDAFE9}">
      <dsp:nvSpPr>
        <dsp:cNvPr id="0" name=""/>
        <dsp:cNvSpPr/>
      </dsp:nvSpPr>
      <dsp:spPr>
        <a:xfrm>
          <a:off x="0" y="2027112"/>
          <a:ext cx="6651848" cy="87798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Участие в государственной программе "Поддержка занятости населения"  2 млн.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767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,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5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тыс.руб.  </a:t>
          </a:r>
        </a:p>
      </dsp:txBody>
      <dsp:txXfrm>
        <a:off x="42860" y="2069972"/>
        <a:ext cx="6566128" cy="792263"/>
      </dsp:txXfrm>
    </dsp:sp>
    <dsp:sp modelId="{F0076E8A-E87A-463C-98F4-429CAC46AF49}">
      <dsp:nvSpPr>
        <dsp:cNvPr id="0" name=""/>
        <dsp:cNvSpPr/>
      </dsp:nvSpPr>
      <dsp:spPr>
        <a:xfrm>
          <a:off x="0" y="2954501"/>
          <a:ext cx="6651848" cy="63706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Безвозмездные поступления 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144 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млн.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195,5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тыс.руб.  </a:t>
          </a:r>
        </a:p>
      </dsp:txBody>
      <dsp:txXfrm>
        <a:off x="31099" y="2985600"/>
        <a:ext cx="6589650" cy="574867"/>
      </dsp:txXfrm>
    </dsp:sp>
    <dsp:sp modelId="{370DFAC8-6AD6-42EA-B674-11F4269FFA01}">
      <dsp:nvSpPr>
        <dsp:cNvPr id="0" name=""/>
        <dsp:cNvSpPr/>
      </dsp:nvSpPr>
      <dsp:spPr>
        <a:xfrm>
          <a:off x="0" y="3626126"/>
          <a:ext cx="6651848" cy="830892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За счет страховых взносов на проведение предупредительных мер по сокращению производственного травматизма и профессиональных заболеваний работников, занятых на работах с вредными и (или) опасными производственными факторами 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336,2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тыс. руб.</a:t>
          </a:r>
        </a:p>
      </dsp:txBody>
      <dsp:txXfrm>
        <a:off x="40561" y="3666687"/>
        <a:ext cx="6570726" cy="749770"/>
      </dsp:txXfrm>
    </dsp:sp>
    <dsp:sp modelId="{CF3CBE8B-51FA-486D-B19C-4AABB89B38E7}">
      <dsp:nvSpPr>
        <dsp:cNvPr id="0" name=""/>
        <dsp:cNvSpPr/>
      </dsp:nvSpPr>
      <dsp:spPr>
        <a:xfrm>
          <a:off x="0" y="4491578"/>
          <a:ext cx="6651848" cy="63706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Проведение инвентаризации сети и численности работников бюджетной сферы, а также расходов на их содержания </a:t>
          </a:r>
          <a:r>
            <a:rPr lang="en-US" sz="1200" b="1" i="0" u="none" kern="1200" dirty="0">
              <a:latin typeface="Times New Roman" pitchFamily="18" charset="0"/>
              <a:cs typeface="Times New Roman" pitchFamily="18" charset="0"/>
            </a:rPr>
            <a:t>6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 млн. 983,0 </a:t>
          </a:r>
          <a:r>
            <a:rPr lang="ru-RU" sz="1200" b="1" i="0" u="none" kern="1200" dirty="0" err="1"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1200" b="1" i="0" u="none" kern="1200" dirty="0">
              <a:latin typeface="Times New Roman" pitchFamily="18" charset="0"/>
              <a:cs typeface="Times New Roman" pitchFamily="18" charset="0"/>
            </a:rPr>
            <a:t>.</a:t>
          </a:r>
        </a:p>
      </dsp:txBody>
      <dsp:txXfrm>
        <a:off x="31099" y="4522677"/>
        <a:ext cx="6589650" cy="57486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4BE3D-E461-495F-B49B-9DC592A79DED}">
      <dsp:nvSpPr>
        <dsp:cNvPr id="0" name=""/>
        <dsp:cNvSpPr/>
      </dsp:nvSpPr>
      <dsp:spPr>
        <a:xfrm>
          <a:off x="144005" y="2885"/>
          <a:ext cx="4607137" cy="1724539"/>
        </a:xfrm>
        <a:prstGeom prst="rightArrow">
          <a:avLst>
            <a:gd name="adj1" fmla="val 75000"/>
            <a:gd name="adj2" fmla="val 50000"/>
          </a:avLst>
        </a:prstGeom>
        <a:solidFill>
          <a:srgbClr val="CC99FF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L="114300" lvl="1" indent="-114300" algn="just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4005" y="218452"/>
        <a:ext cx="3960435" cy="1293405"/>
      </dsp:txXfrm>
    </dsp:sp>
    <dsp:sp modelId="{56629A6F-2A32-4BAF-8195-E2367EA79775}">
      <dsp:nvSpPr>
        <dsp:cNvPr id="0" name=""/>
        <dsp:cNvSpPr/>
      </dsp:nvSpPr>
      <dsp:spPr>
        <a:xfrm>
          <a:off x="4936741" y="0"/>
          <a:ext cx="3920242" cy="1577554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13751" y="77010"/>
        <a:ext cx="3766222" cy="1423534"/>
      </dsp:txXfrm>
    </dsp:sp>
    <dsp:sp modelId="{EE28F915-5650-4747-AE8A-C731D21E6E5A}">
      <dsp:nvSpPr>
        <dsp:cNvPr id="0" name=""/>
        <dsp:cNvSpPr/>
      </dsp:nvSpPr>
      <dsp:spPr>
        <a:xfrm>
          <a:off x="224675" y="1878022"/>
          <a:ext cx="4607137" cy="1308027"/>
        </a:xfrm>
        <a:prstGeom prst="rightArrow">
          <a:avLst>
            <a:gd name="adj1" fmla="val 75000"/>
            <a:gd name="adj2" fmla="val 50000"/>
          </a:avLst>
        </a:prstGeom>
        <a:solidFill>
          <a:srgbClr val="CC99FF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>
              <a:latin typeface="Times New Roman" pitchFamily="18" charset="0"/>
              <a:cs typeface="Times New Roman" pitchFamily="18" charset="0"/>
            </a:rPr>
            <a:t>Дополнительные меры социальной поддержки и социальной помощи для отдельных категорий граждан 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(действовали до </a:t>
          </a:r>
          <a:r>
            <a:rPr lang="ru-RU" sz="1200" b="1" kern="1200" dirty="0">
              <a:latin typeface="Times New Roman" pitchFamily="18" charset="0"/>
              <a:cs typeface="Times New Roman" pitchFamily="18" charset="0"/>
            </a:rPr>
            <a:t>28.06.</a:t>
          </a: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года</a:t>
          </a:r>
          <a:r>
            <a:rPr lang="ru-RU" sz="1200" b="1" kern="1200" dirty="0">
              <a:latin typeface="Times New Roman" pitchFamily="18" charset="0"/>
              <a:cs typeface="Times New Roman" pitchFamily="18" charset="0"/>
            </a:rPr>
            <a:t>)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4675" y="2041525"/>
        <a:ext cx="4116627" cy="981021"/>
      </dsp:txXfrm>
    </dsp:sp>
    <dsp:sp modelId="{41052966-29C3-4A84-90F9-B034532CF0D0}">
      <dsp:nvSpPr>
        <dsp:cNvPr id="0" name=""/>
        <dsp:cNvSpPr/>
      </dsp:nvSpPr>
      <dsp:spPr>
        <a:xfrm>
          <a:off x="4936741" y="1799986"/>
          <a:ext cx="3920242" cy="1282791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ежемесячное денежное возмещение расходов по оплате </a:t>
          </a:r>
          <a:r>
            <a:rPr lang="ru-RU" sz="12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проезда к месту проведения процедуры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225,1 </a:t>
          </a:r>
          <a:r>
            <a:rPr lang="ru-RU" sz="1200" b="1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 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гражданина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999362" y="1862607"/>
        <a:ext cx="3795000" cy="1157549"/>
      </dsp:txXfrm>
    </dsp:sp>
    <dsp:sp modelId="{B5A2ED54-CC15-4BE1-94DB-464123EB559B}">
      <dsp:nvSpPr>
        <dsp:cNvPr id="0" name=""/>
        <dsp:cNvSpPr/>
      </dsp:nvSpPr>
      <dsp:spPr>
        <a:xfrm>
          <a:off x="144005" y="3582882"/>
          <a:ext cx="4607137" cy="1739703"/>
        </a:xfrm>
        <a:prstGeom prst="rightArrow">
          <a:avLst>
            <a:gd name="adj1" fmla="val 75000"/>
            <a:gd name="adj2" fmla="val 50000"/>
          </a:avLst>
        </a:prstGeom>
        <a:solidFill>
          <a:srgbClr val="CC99FF">
            <a:alpha val="90000"/>
          </a:srgb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0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>
              <a:latin typeface="Times New Roman" pitchFamily="18" charset="0"/>
              <a:cs typeface="Times New Roman" pitchFamily="18" charset="0"/>
            </a:rPr>
            <a:t>Дополнительные меры социальной поддержки гражданам, заключившим контракт о прохождении военной службы в Вооруженных Силах Российской Федерации и направленным для выполнения задач в ходе специальной военной операции на территориях Украины, Донецкой Народной Республики, Луганской Народной Республики, Запорожской и Херсонской областей</a:t>
          </a:r>
        </a:p>
      </dsp:txBody>
      <dsp:txXfrm>
        <a:off x="144005" y="3800345"/>
        <a:ext cx="3954748" cy="1304777"/>
      </dsp:txXfrm>
    </dsp:sp>
    <dsp:sp modelId="{A2C80992-A0FF-48A3-9BC7-9E6356F11F0D}">
      <dsp:nvSpPr>
        <dsp:cNvPr id="0" name=""/>
        <dsp:cNvSpPr/>
      </dsp:nvSpPr>
      <dsp:spPr>
        <a:xfrm>
          <a:off x="4936741" y="3816114"/>
          <a:ext cx="3920242" cy="1188113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5875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0" tIns="120015" rIns="240030" bIns="120015" numCol="1" spcCol="1270" anchor="ctr" anchorCtr="0">
          <a:noAutofit/>
        </a:bodyPr>
        <a:lstStyle/>
        <a:p>
          <a:pPr lvl="0" algn="ctr" defTabSz="2800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994740" y="3874113"/>
        <a:ext cx="3804244" cy="107211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624894-C0CB-4E52-8F0E-937D44B71838}">
      <dsp:nvSpPr>
        <dsp:cNvPr id="0" name=""/>
        <dsp:cNvSpPr/>
      </dsp:nvSpPr>
      <dsp:spPr>
        <a:xfrm>
          <a:off x="1123492" y="-149541"/>
          <a:ext cx="2420686" cy="239304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D621AA-6640-4560-91B1-08FFCE2EA650}">
      <dsp:nvSpPr>
        <dsp:cNvPr id="0" name=""/>
        <dsp:cNvSpPr/>
      </dsp:nvSpPr>
      <dsp:spPr>
        <a:xfrm>
          <a:off x="1562025" y="576065"/>
          <a:ext cx="1510399" cy="5432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latin typeface="Times New Roman" pitchFamily="18" charset="0"/>
              <a:cs typeface="Times New Roman" pitchFamily="18" charset="0"/>
            </a:rPr>
            <a:t>2023 год</a:t>
          </a:r>
        </a:p>
      </dsp:txBody>
      <dsp:txXfrm>
        <a:off x="1562025" y="576065"/>
        <a:ext cx="1510399" cy="543202"/>
      </dsp:txXfrm>
    </dsp:sp>
    <dsp:sp modelId="{2849E1B9-776B-4A93-AECD-94CF709DFD35}">
      <dsp:nvSpPr>
        <dsp:cNvPr id="0" name=""/>
        <dsp:cNvSpPr/>
      </dsp:nvSpPr>
      <dsp:spPr>
        <a:xfrm>
          <a:off x="360040" y="1224131"/>
          <a:ext cx="2591817" cy="258196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12745-76B3-4434-AF2C-07FFE97C1ECD}">
      <dsp:nvSpPr>
        <dsp:cNvPr id="0" name=""/>
        <dsp:cNvSpPr/>
      </dsp:nvSpPr>
      <dsp:spPr>
        <a:xfrm>
          <a:off x="936102" y="1919312"/>
          <a:ext cx="1597007" cy="9669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Средняя процентная ставка – 6,1%</a:t>
          </a:r>
        </a:p>
      </dsp:txBody>
      <dsp:txXfrm>
        <a:off x="936102" y="1919312"/>
        <a:ext cx="1597007" cy="966944"/>
      </dsp:txXfrm>
    </dsp:sp>
    <dsp:sp modelId="{14577133-33D8-492C-8AD1-FCD96D7DAA8F}">
      <dsp:nvSpPr>
        <dsp:cNvPr id="0" name=""/>
        <dsp:cNvSpPr/>
      </dsp:nvSpPr>
      <dsp:spPr>
        <a:xfrm>
          <a:off x="1164292" y="2963926"/>
          <a:ext cx="2308342" cy="218766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06FAC-A172-4021-A5B9-E3EAA63F56C8}">
      <dsp:nvSpPr>
        <dsp:cNvPr id="0" name=""/>
        <dsp:cNvSpPr/>
      </dsp:nvSpPr>
      <dsp:spPr>
        <a:xfrm>
          <a:off x="1243378" y="3438829"/>
          <a:ext cx="2216623" cy="12279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Расходы на обслуживание муниципального долга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 – 5 551,8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тыс. руб.</a:t>
          </a:r>
        </a:p>
      </dsp:txBody>
      <dsp:txXfrm>
        <a:off x="1243378" y="3438829"/>
        <a:ext cx="2216623" cy="122799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624894-C0CB-4E52-8F0E-937D44B71838}">
      <dsp:nvSpPr>
        <dsp:cNvPr id="0" name=""/>
        <dsp:cNvSpPr/>
      </dsp:nvSpPr>
      <dsp:spPr>
        <a:xfrm>
          <a:off x="1106331" y="-126964"/>
          <a:ext cx="2411045" cy="226065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0D621AA-6640-4560-91B1-08FFCE2EA650}">
      <dsp:nvSpPr>
        <dsp:cNvPr id="0" name=""/>
        <dsp:cNvSpPr/>
      </dsp:nvSpPr>
      <dsp:spPr>
        <a:xfrm>
          <a:off x="1584178" y="576067"/>
          <a:ext cx="1540015" cy="55385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>
              <a:latin typeface="Times New Roman" pitchFamily="18" charset="0"/>
              <a:cs typeface="Times New Roman" pitchFamily="18" charset="0"/>
            </a:rPr>
            <a:t>2024 год</a:t>
          </a:r>
        </a:p>
      </dsp:txBody>
      <dsp:txXfrm>
        <a:off x="1584178" y="576067"/>
        <a:ext cx="1540015" cy="553853"/>
      </dsp:txXfrm>
    </dsp:sp>
    <dsp:sp modelId="{2849E1B9-776B-4A93-AECD-94CF709DFD35}">
      <dsp:nvSpPr>
        <dsp:cNvPr id="0" name=""/>
        <dsp:cNvSpPr/>
      </dsp:nvSpPr>
      <dsp:spPr>
        <a:xfrm>
          <a:off x="348427" y="1213877"/>
          <a:ext cx="2545295" cy="242008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A12745-76B3-4434-AF2C-07FFE97C1ECD}">
      <dsp:nvSpPr>
        <dsp:cNvPr id="0" name=""/>
        <dsp:cNvSpPr/>
      </dsp:nvSpPr>
      <dsp:spPr>
        <a:xfrm>
          <a:off x="709497" y="1915616"/>
          <a:ext cx="1628320" cy="9859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latin typeface="Times New Roman" pitchFamily="18" charset="0"/>
              <a:cs typeface="Times New Roman" pitchFamily="18" charset="0"/>
            </a:rPr>
            <a:t>Средняя процентная ставка – 3,5%</a:t>
          </a:r>
        </a:p>
      </dsp:txBody>
      <dsp:txXfrm>
        <a:off x="709497" y="1915616"/>
        <a:ext cx="1628320" cy="985904"/>
      </dsp:txXfrm>
    </dsp:sp>
    <dsp:sp modelId="{14577133-33D8-492C-8AD1-FCD96D7DAA8F}">
      <dsp:nvSpPr>
        <dsp:cNvPr id="0" name=""/>
        <dsp:cNvSpPr/>
      </dsp:nvSpPr>
      <dsp:spPr>
        <a:xfrm>
          <a:off x="1233259" y="3014077"/>
          <a:ext cx="2241209" cy="216728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92D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 w="114300" prst="hardEdge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706FAC-A172-4021-A5B9-E3EAA63F56C8}">
      <dsp:nvSpPr>
        <dsp:cNvPr id="0" name=""/>
        <dsp:cNvSpPr/>
      </dsp:nvSpPr>
      <dsp:spPr>
        <a:xfrm>
          <a:off x="1257698" y="3466656"/>
          <a:ext cx="2260087" cy="12520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Расходы на обслуживание муниципального долга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– 1 379,1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Times New Roman" pitchFamily="18" charset="0"/>
              <a:cs typeface="Times New Roman" pitchFamily="18" charset="0"/>
            </a:rPr>
            <a:t>тыс. руб.</a:t>
          </a:r>
        </a:p>
      </dsp:txBody>
      <dsp:txXfrm>
        <a:off x="1257698" y="3466656"/>
        <a:ext cx="2260087" cy="1252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0.16541</cdr:x>
      <cdr:y>0.19613</cdr:y>
    </cdr:from>
    <cdr:to>
      <cdr:x>0.20494</cdr:x>
      <cdr:y>0.55733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24136" y="649645"/>
          <a:ext cx="292545" cy="11964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>
              <a:latin typeface="Times New Roman" pitchFamily="18" charset="0"/>
              <a:cs typeface="Times New Roman" pitchFamily="18" charset="0"/>
            </a:rPr>
            <a:t>1 908 528,4</a:t>
          </a:r>
        </a:p>
      </cdr:txBody>
    </cdr:sp>
  </cdr:relSizeAnchor>
  <cdr:relSizeAnchor xmlns:cdr="http://schemas.openxmlformats.org/drawingml/2006/chartDrawing">
    <cdr:from>
      <cdr:x>0.35028</cdr:x>
      <cdr:y>0.26134</cdr:y>
    </cdr:from>
    <cdr:to>
      <cdr:x>0.39772</cdr:x>
      <cdr:y>0.63634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92288" y="865669"/>
          <a:ext cx="351084" cy="12421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>
              <a:latin typeface="Times New Roman" pitchFamily="18" charset="0"/>
              <a:cs typeface="Times New Roman" pitchFamily="18" charset="0"/>
            </a:rPr>
            <a:t>1 908 528,4</a:t>
          </a:r>
        </a:p>
      </cdr:txBody>
    </cdr:sp>
  </cdr:relSizeAnchor>
  <cdr:relSizeAnchor xmlns:cdr="http://schemas.openxmlformats.org/drawingml/2006/chartDrawing">
    <cdr:from>
      <cdr:x>0.22626</cdr:x>
      <cdr:y>0.17439</cdr:y>
    </cdr:from>
    <cdr:to>
      <cdr:x>0.26579</cdr:x>
      <cdr:y>0.53866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74440" y="577637"/>
          <a:ext cx="292545" cy="12066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>
              <a:latin typeface="Times New Roman" pitchFamily="18" charset="0"/>
              <a:cs typeface="Times New Roman" pitchFamily="18" charset="0"/>
            </a:rPr>
            <a:t>2 247 </a:t>
          </a:r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003,1 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0.40866</cdr:x>
      <cdr:y>0.19613</cdr:y>
    </cdr:from>
    <cdr:to>
      <cdr:x>0.44819</cdr:x>
      <cdr:y>0.63363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24336" y="649645"/>
          <a:ext cx="292544" cy="14491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>
              <a:latin typeface="Times New Roman" pitchFamily="18" charset="0"/>
              <a:cs typeface="Times New Roman" pitchFamily="18" charset="0"/>
            </a:rPr>
            <a:t>2 </a:t>
          </a:r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408 520,0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0.55021</cdr:x>
      <cdr:y>0.40801</cdr:y>
    </cdr:from>
    <cdr:to>
      <cdr:x>0.60545</cdr:x>
      <cdr:y>0.63246</cdr:y>
    </cdr:to>
    <cdr:sp macro="" textlink="">
      <cdr:nvSpPr>
        <cdr:cNvPr id="6" name="TextBox 5"/>
        <cdr:cNvSpPr txBox="1"/>
      </cdr:nvSpPr>
      <cdr:spPr>
        <a:xfrm xmlns:a="http://schemas.openxmlformats.org/drawingml/2006/main" rot="190795">
          <a:off x="4071885" y="1351479"/>
          <a:ext cx="408779" cy="7434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 smtClean="0">
              <a:latin typeface="Times New Roman" pitchFamily="18" charset="0"/>
              <a:cs typeface="Times New Roman" pitchFamily="18" charset="0"/>
            </a:rPr>
            <a:t>00,0</a:t>
          </a:r>
          <a:endParaRPr lang="ru-RU" sz="13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0.64032</cdr:x>
      <cdr:y>0.30482</cdr:y>
    </cdr:from>
    <cdr:to>
      <cdr:x>0.69212</cdr:x>
      <cdr:y>0.58743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738751" y="1009685"/>
          <a:ext cx="383317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300" b="1" dirty="0">
              <a:latin typeface="Times New Roman" pitchFamily="18" charset="0"/>
              <a:cs typeface="Times New Roman" pitchFamily="18" charset="0"/>
            </a:rPr>
            <a:t>-161 516,9</a:t>
          </a:r>
        </a:p>
      </cdr:txBody>
    </cdr:sp>
  </cdr:relSizeAnchor>
  <cdr:relSizeAnchor xmlns:cdr="http://schemas.openxmlformats.org/drawingml/2006/chartDrawing">
    <cdr:from>
      <cdr:x>0.7823</cdr:x>
      <cdr:y>0.10204</cdr:y>
    </cdr:from>
    <cdr:to>
      <cdr:x>0.94384</cdr:x>
      <cdr:y>0.20408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7323149" y="360040"/>
          <a:ext cx="1512168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>
              <a:latin typeface="Times New Roman" pitchFamily="18" charset="0"/>
              <a:cs typeface="Times New Roman" pitchFamily="18" charset="0"/>
            </a:rPr>
            <a:t>тыс. руб.</a:t>
          </a:r>
        </a:p>
      </cdr:txBody>
    </cdr:sp>
  </cdr:relSizeAnchor>
  <cdr:relSizeAnchor xmlns:cdr="http://schemas.openxmlformats.org/drawingml/2006/chartDrawing">
    <cdr:from>
      <cdr:x>0.36584</cdr:x>
      <cdr:y>0.04324</cdr:y>
    </cdr:from>
    <cdr:to>
      <cdr:x>0.51179</cdr:x>
      <cdr:y>0.18343</cdr:y>
    </cdr:to>
    <cdr:sp macro="" textlink="">
      <cdr:nvSpPr>
        <cdr:cNvPr id="11" name="Выгнутая вверх стрелка 10"/>
        <cdr:cNvSpPr/>
      </cdr:nvSpPr>
      <cdr:spPr>
        <a:xfrm xmlns:a="http://schemas.openxmlformats.org/drawingml/2006/main" rot="20636693">
          <a:off x="2707448" y="143213"/>
          <a:ext cx="1080122" cy="464390"/>
        </a:xfrm>
        <a:prstGeom xmlns:a="http://schemas.openxmlformats.org/drawingml/2006/main" prst="curvedDownArrow">
          <a:avLst>
            <a:gd name="adj1" fmla="val 25000"/>
            <a:gd name="adj2" fmla="val 50000"/>
            <a:gd name="adj3" fmla="val 44442"/>
          </a:avLst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</a:t>
          </a:r>
        </a:p>
        <a:p xmlns:a="http://schemas.openxmlformats.org/drawingml/2006/main"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+26,2%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0.03097</cdr:x>
      <cdr:y>0.54136</cdr:y>
    </cdr:from>
    <cdr:to>
      <cdr:x>0.39764</cdr:x>
      <cdr:y>0.61227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33804" y="3298674"/>
          <a:ext cx="1584170" cy="43205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lumMod val="60000"/>
            <a:lumOff val="40000"/>
          </a:schemeClr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119 722,0 тыс. руб.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0.41508</cdr:y>
    </cdr:from>
    <cdr:to>
      <cdr:x>0.39245</cdr:x>
      <cdr:y>0.45942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2529205"/>
          <a:ext cx="1695541" cy="270177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1 130 807,2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тыс. руб.</a:t>
          </a:r>
        </a:p>
      </cdr:txBody>
    </cdr:sp>
  </cdr:relSizeAnchor>
  <cdr:relSizeAnchor xmlns:cdr="http://schemas.openxmlformats.org/drawingml/2006/chartDrawing">
    <cdr:from>
      <cdr:x>0.03097</cdr:x>
      <cdr:y>0.16714</cdr:y>
    </cdr:from>
    <cdr:to>
      <cdr:x>0.3948</cdr:x>
      <cdr:y>0.21543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133797" y="1018431"/>
          <a:ext cx="1571891" cy="29424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marL="0" indent="0"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45 992,2 </a:t>
          </a:r>
          <a:r>
            <a:rPr lang="ru-RU" sz="1200" b="1" dirty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</a:t>
          </a:r>
        </a:p>
      </cdr:txBody>
    </cdr:sp>
  </cdr:relSizeAnchor>
  <cdr:relSizeAnchor xmlns:cdr="http://schemas.openxmlformats.org/drawingml/2006/chartDrawing">
    <cdr:from>
      <cdr:x>0.68082</cdr:x>
      <cdr:y>0.10048</cdr:y>
    </cdr:from>
    <cdr:to>
      <cdr:x>0.91489</cdr:x>
      <cdr:y>0.14983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 rot="5400000">
          <a:off x="3296701" y="256969"/>
          <a:ext cx="300705" cy="1011278"/>
        </a:xfrm>
        <a:prstGeom xmlns:a="http://schemas.openxmlformats.org/drawingml/2006/main" prst="wedgeRectCallout">
          <a:avLst/>
        </a:prstGeom>
        <a:solidFill xmlns:a="http://schemas.openxmlformats.org/drawingml/2006/main">
          <a:schemeClr val="accent3">
            <a:lumMod val="40000"/>
            <a:lumOff val="60000"/>
          </a:schemeClr>
        </a:solidFill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vert="vert270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42,7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0.45651</cdr:x>
      <cdr:y>0.0991</cdr:y>
    </cdr:from>
    <cdr:to>
      <cdr:x>0.62044</cdr:x>
      <cdr:y>0.58896</cdr:y>
    </cdr:to>
    <cdr:sp macro="" textlink="">
      <cdr:nvSpPr>
        <cdr:cNvPr id="7" name="Двойная стрелка вверх/вниз 6"/>
        <cdr:cNvSpPr/>
      </cdr:nvSpPr>
      <cdr:spPr>
        <a:xfrm xmlns:a="http://schemas.openxmlformats.org/drawingml/2006/main">
          <a:off x="1972306" y="603846"/>
          <a:ext cx="708244" cy="2984862"/>
        </a:xfrm>
        <a:prstGeom xmlns:a="http://schemas.openxmlformats.org/drawingml/2006/main" prst="upDownArrow">
          <a:avLst>
            <a:gd name="adj1" fmla="val 53791"/>
            <a:gd name="adj2" fmla="val 50000"/>
          </a:avLst>
        </a:prstGeom>
        <a:solidFill xmlns:a="http://schemas.openxmlformats.org/drawingml/2006/main">
          <a:schemeClr val="accent5">
            <a:lumMod val="60000"/>
            <a:lumOff val="40000"/>
          </a:schemeClr>
        </a:solidFill>
        <a:effectLst xmlns:a="http://schemas.openxmlformats.org/drawingml/2006/main">
          <a:outerShdw blurRad="50800" dist="38100" algn="l" rotWithShape="0">
            <a:prstClr val="black">
              <a:alpha val="40000"/>
            </a:prstClr>
          </a:outerShdw>
        </a:effectLst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vert="vert270" anchor="ctr"/>
        <a:lstStyle xmlns:a="http://schemas.openxmlformats.org/drawingml/2006/main"/>
        <a:p xmlns:a="http://schemas.openxmlformats.org/drawingml/2006/main">
          <a:pPr algn="ctr"/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0.03097</cdr:x>
      <cdr:y>0.10352</cdr:y>
    </cdr:from>
    <cdr:to>
      <cdr:x>0.3948</cdr:x>
      <cdr:y>0.15079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133797" y="630794"/>
          <a:ext cx="1571891" cy="28803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965 732,2</a:t>
          </a:r>
          <a:r>
            <a:rPr lang="ru-RU" sz="1400" b="1" dirty="0" smtClean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rPr>
            <a:t> </a:t>
          </a:r>
          <a:r>
            <a:rPr lang="ru-RU" sz="1200" b="1" dirty="0">
              <a:solidFill>
                <a:schemeClr val="dk1"/>
              </a:solidFill>
              <a:latin typeface="Times New Roman" pitchFamily="18" charset="0"/>
              <a:ea typeface="+mn-ea"/>
              <a:cs typeface="Times New Roman" pitchFamily="18" charset="0"/>
            </a:rPr>
            <a:t>тыс. руб.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0.11919</cdr:x>
      <cdr:y>0.33699</cdr:y>
    </cdr:from>
    <cdr:to>
      <cdr:x>0.53895</cdr:x>
      <cdr:y>0.51223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67139" y="1746209"/>
          <a:ext cx="1997339" cy="90805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1 118 771,6 тыс. руб.</a:t>
          </a:r>
        </a:p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49,5%</a:t>
          </a:r>
        </a:p>
      </cdr:txBody>
    </cdr:sp>
  </cdr:relSizeAnchor>
  <cdr:relSizeAnchor xmlns:cdr="http://schemas.openxmlformats.org/drawingml/2006/chartDrawing">
    <cdr:from>
      <cdr:x>0.44934</cdr:x>
      <cdr:y>0.50041</cdr:y>
    </cdr:from>
    <cdr:to>
      <cdr:x>0.90176</cdr:x>
      <cdr:y>0.67758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02507" y="2449501"/>
          <a:ext cx="2016224" cy="8672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1 143 482,0 тыс. руб. </a:t>
          </a:r>
        </a:p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50,5%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0.82576</cdr:x>
      <cdr:y>0.03896</cdr:y>
    </cdr:from>
    <cdr:to>
      <cdr:x>0.96212</cdr:x>
      <cdr:y>0.09091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786742" y="214314"/>
          <a:ext cx="1285884" cy="28575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425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pPr algn="ctr"/>
          <a:r>
            <a:rPr lang="ru-RU" sz="2400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rPr>
            <a:t>тыс.руб.</a:t>
          </a:r>
        </a:p>
      </cdr:txBody>
    </cdr:sp>
  </cdr:relSizeAnchor>
  <cdr:relSizeAnchor xmlns:cdr="http://schemas.openxmlformats.org/drawingml/2006/chartDrawing">
    <cdr:from>
      <cdr:x>0.21305</cdr:x>
      <cdr:y>0.03197</cdr:y>
    </cdr:from>
    <cdr:to>
      <cdr:x>0.26733</cdr:x>
      <cdr:y>0.1911</cdr:y>
    </cdr:to>
    <cdr:sp macro="" textlink="">
      <cdr:nvSpPr>
        <cdr:cNvPr id="3" name="Выгнутая вправо стрелка 2"/>
        <cdr:cNvSpPr/>
      </cdr:nvSpPr>
      <cdr:spPr>
        <a:xfrm xmlns:a="http://schemas.openxmlformats.org/drawingml/2006/main">
          <a:off x="1978604" y="173595"/>
          <a:ext cx="504056" cy="864096"/>
        </a:xfrm>
        <a:prstGeom xmlns:a="http://schemas.openxmlformats.org/drawingml/2006/main" prst="curvedLef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 dirty="0" smtClean="0"/>
        </a:p>
        <a:p xmlns:a="http://schemas.openxmlformats.org/drawingml/2006/main">
          <a:r>
            <a:rPr lang="ru-RU" sz="1600" dirty="0" smtClean="0"/>
            <a:t> </a:t>
          </a:r>
          <a:r>
            <a:rPr lang="ru-RU" sz="1600" dirty="0" smtClean="0">
              <a:solidFill>
                <a:schemeClr val="tx1"/>
              </a:solidFill>
            </a:rPr>
            <a:t>-</a:t>
          </a:r>
          <a:r>
            <a:rPr lang="ru-RU" sz="1600" b="1" dirty="0" smtClean="0">
              <a:solidFill>
                <a:schemeClr val="tx1"/>
              </a:solidFill>
            </a:rPr>
            <a:t>3%</a:t>
          </a:r>
          <a:endParaRPr lang="ru-RU" sz="1600" b="1" dirty="0">
            <a:solidFill>
              <a:schemeClr val="tx1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0.78788</cdr:x>
      <cdr:y>0.05195</cdr:y>
    </cdr:from>
    <cdr:to>
      <cdr:x>0.96212</cdr:x>
      <cdr:y>0.1039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429552" y="285752"/>
          <a:ext cx="1643074" cy="28575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425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w Cen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w Cen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w Cen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w Cen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w Cen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w Cen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w Cen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w Cen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pPr algn="ctr"/>
          <a:r>
            <a:rPr lang="ru-RU" sz="2400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rPr>
            <a:t> тыс.руб.</a:t>
          </a:r>
        </a:p>
      </cdr:txBody>
    </cdr:sp>
  </cdr:relSizeAnchor>
  <cdr:relSizeAnchor xmlns:cdr="http://schemas.openxmlformats.org/drawingml/2006/chartDrawing">
    <cdr:from>
      <cdr:x>0.26375</cdr:x>
      <cdr:y>0.43056</cdr:y>
    </cdr:from>
    <cdr:to>
      <cdr:x>0.374</cdr:x>
      <cdr:y>0.48611</cdr:y>
    </cdr:to>
    <cdr:sp macro="" textlink="">
      <cdr:nvSpPr>
        <cdr:cNvPr id="3" name="Выгнутая вверх стрелка 2"/>
        <cdr:cNvSpPr/>
      </cdr:nvSpPr>
      <cdr:spPr>
        <a:xfrm xmlns:a="http://schemas.openxmlformats.org/drawingml/2006/main">
          <a:off x="2411760" y="2232248"/>
          <a:ext cx="1008112" cy="288032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-37,9%</a:t>
          </a:r>
          <a:endParaRPr lang="ru-RU" sz="16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0.4685</cdr:x>
      <cdr:y>0.41667</cdr:y>
    </cdr:from>
    <cdr:to>
      <cdr:x>0.55512</cdr:x>
      <cdr:y>0.47222</cdr:y>
    </cdr:to>
    <cdr:sp macro="" textlink="">
      <cdr:nvSpPr>
        <cdr:cNvPr id="4" name="Выгнутая вверх стрелка 3"/>
        <cdr:cNvSpPr/>
      </cdr:nvSpPr>
      <cdr:spPr>
        <a:xfrm xmlns:a="http://schemas.openxmlformats.org/drawingml/2006/main">
          <a:off x="4283968" y="2160240"/>
          <a:ext cx="792088" cy="288032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+58,5%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0.66537</cdr:x>
      <cdr:y>0.30556</cdr:y>
    </cdr:from>
    <cdr:to>
      <cdr:x>0.75987</cdr:x>
      <cdr:y>0.36111</cdr:y>
    </cdr:to>
    <cdr:sp macro="" textlink="">
      <cdr:nvSpPr>
        <cdr:cNvPr id="5" name="Выгнутая вверх стрелка 4"/>
        <cdr:cNvSpPr/>
      </cdr:nvSpPr>
      <cdr:spPr>
        <a:xfrm xmlns:a="http://schemas.openxmlformats.org/drawingml/2006/main">
          <a:off x="6084168" y="1584176"/>
          <a:ext cx="864096" cy="288032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+303,5%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0.82287</cdr:x>
      <cdr:y>0.40278</cdr:y>
    </cdr:from>
    <cdr:to>
      <cdr:x>0.90949</cdr:x>
      <cdr:y>0.45833</cdr:y>
    </cdr:to>
    <cdr:sp macro="" textlink="">
      <cdr:nvSpPr>
        <cdr:cNvPr id="6" name="Выгнутая вверх стрелка 5"/>
        <cdr:cNvSpPr/>
      </cdr:nvSpPr>
      <cdr:spPr>
        <a:xfrm xmlns:a="http://schemas.openxmlformats.org/drawingml/2006/main">
          <a:off x="7524328" y="2088232"/>
          <a:ext cx="792088" cy="288032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-8,1%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0.374</cdr:x>
      <cdr:y>0.05556</cdr:y>
    </cdr:from>
    <cdr:to>
      <cdr:x>0.74213</cdr:x>
      <cdr:y>0.30556</cdr:y>
    </cdr:to>
    <cdr:sp macro="" textlink="">
      <cdr:nvSpPr>
        <cdr:cNvPr id="7" name="Овал 6"/>
        <cdr:cNvSpPr/>
      </cdr:nvSpPr>
      <cdr:spPr>
        <a:xfrm xmlns:a="http://schemas.openxmlformats.org/drawingml/2006/main">
          <a:off x="3419872" y="288032"/>
          <a:ext cx="3366120" cy="1296144"/>
        </a:xfrm>
        <a:prstGeom xmlns:a="http://schemas.openxmlformats.org/drawingml/2006/main" prst="ellipse">
          <a:avLst/>
        </a:prstGeom>
        <a:solidFill xmlns:a="http://schemas.openxmlformats.org/drawingml/2006/main">
          <a:schemeClr val="bg2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2023 год – 36 150,0</a:t>
          </a:r>
        </a:p>
        <a:p xmlns:a="http://schemas.openxmlformats.org/drawingml/2006/main"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2024 год – 45 </a:t>
          </a: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992,2 </a:t>
          </a: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(+</a:t>
          </a:r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27,2%)</a:t>
          </a:r>
          <a:endParaRPr lang="ru-RU" sz="1600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0.7983</cdr:x>
      <cdr:y>0.03627</cdr:y>
    </cdr:from>
    <cdr:to>
      <cdr:x>0.95455</cdr:x>
      <cdr:y>0.1039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409765" y="199494"/>
          <a:ext cx="1450342" cy="372029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425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w Cen MT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w Cen MT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w Cen MT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w Cen MT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w Cen MT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w Cen MT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w Cen MT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w Cen MT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pPr algn="ctr"/>
          <a:r>
            <a:rPr lang="ru-RU" sz="2400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rPr>
            <a:t>тыс.руб.</a:t>
          </a:r>
        </a:p>
      </cdr:txBody>
    </cdr:sp>
  </cdr:relSizeAnchor>
  <cdr:relSizeAnchor xmlns:cdr="http://schemas.openxmlformats.org/drawingml/2006/chartDrawing">
    <cdr:from>
      <cdr:x>0.58566</cdr:x>
      <cdr:y>0.0324</cdr:y>
    </cdr:from>
    <cdr:to>
      <cdr:x>0.68651</cdr:x>
      <cdr:y>0.08615</cdr:y>
    </cdr:to>
    <cdr:sp macro="" textlink="">
      <cdr:nvSpPr>
        <cdr:cNvPr id="3" name="Выгнутая вверх стрелка 2"/>
        <cdr:cNvSpPr/>
      </cdr:nvSpPr>
      <cdr:spPr>
        <a:xfrm xmlns:a="http://schemas.openxmlformats.org/drawingml/2006/main">
          <a:off x="5436096" y="173595"/>
          <a:ext cx="936104" cy="288032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+6,8%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0.79512</cdr:x>
      <cdr:y>0.54308</cdr:y>
    </cdr:from>
    <cdr:to>
      <cdr:x>0.90373</cdr:x>
      <cdr:y>0.62371</cdr:y>
    </cdr:to>
    <cdr:sp macro="" textlink="">
      <cdr:nvSpPr>
        <cdr:cNvPr id="4" name="Выгнутая вверх стрелка 3"/>
        <cdr:cNvSpPr/>
      </cdr:nvSpPr>
      <cdr:spPr>
        <a:xfrm xmlns:a="http://schemas.openxmlformats.org/drawingml/2006/main">
          <a:off x="7380312" y="2909899"/>
          <a:ext cx="1008112" cy="432048"/>
        </a:xfrm>
        <a:prstGeom xmlns:a="http://schemas.openxmlformats.org/drawingml/2006/main" prst="curvedDown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     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8,7%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0.82576</cdr:x>
      <cdr:y>0.03896</cdr:y>
    </cdr:from>
    <cdr:to>
      <cdr:x>0.96212</cdr:x>
      <cdr:y>0.09091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7786742" y="214314"/>
          <a:ext cx="1285884" cy="285752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42500" cap="flat" cmpd="sng" algn="ctr">
          <a:solidFill>
            <a:sysClr val="window" lastClr="FFFFFF"/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1pPr>
          <a:lvl2pPr marL="457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2pPr>
          <a:lvl3pPr marL="914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" lastClr="FFFFFF"/>
              </a:solidFill>
              <a:latin typeface="Tw Cen MT"/>
            </a:defRPr>
          </a:lvl9pPr>
        </a:lstStyle>
        <a:p xmlns:a="http://schemas.openxmlformats.org/drawingml/2006/main">
          <a:pPr algn="ctr"/>
          <a:r>
            <a:rPr lang="ru-RU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rPr>
            <a:t>тыс.руб</a:t>
          </a:r>
          <a:r>
            <a:rPr lang="ru-RU" sz="2400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rPr>
            <a:t>.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0.58871</cdr:x>
      <cdr:y>0.77187</cdr:y>
    </cdr:from>
    <cdr:to>
      <cdr:x>0.71371</cdr:x>
      <cdr:y>0.85151</cdr:y>
    </cdr:to>
    <cdr:sp macro="" textlink="">
      <cdr:nvSpPr>
        <cdr:cNvPr id="10" name="Пятиугольник 9"/>
        <cdr:cNvSpPr/>
      </cdr:nvSpPr>
      <cdr:spPr>
        <a:xfrm xmlns:a="http://schemas.openxmlformats.org/drawingml/2006/main" rot="16200000">
          <a:off x="5580616" y="4212459"/>
          <a:ext cx="468066" cy="1116124"/>
        </a:xfrm>
        <a:prstGeom xmlns:a="http://schemas.openxmlformats.org/drawingml/2006/main" prst="homePlate">
          <a:avLst>
            <a:gd name="adj" fmla="val 47965"/>
          </a:avLst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 w="12700">
          <a:solidFill>
            <a:schemeClr val="tx1"/>
          </a:solidFill>
        </a:ln>
        <a:effectLst xmlns:a="http://schemas.openxmlformats.org/drawingml/2006/main">
          <a:outerShdw blurRad="50800" dist="38100" algn="l" rotWithShape="0">
            <a:prstClr val="black">
              <a:alpha val="40000"/>
            </a:prstClr>
          </a:outerShdw>
        </a:effectLst>
        <a:scene3d xmlns:a="http://schemas.openxmlformats.org/drawingml/2006/main">
          <a:camera prst="orthographicFront">
            <a:rot lat="0" lon="0" rev="0"/>
          </a:camera>
          <a:lightRig rig="contrasting" dir="t">
            <a:rot lat="0" lon="0" rev="7800000"/>
          </a:lightRig>
        </a:scene3d>
        <a:sp3d xmlns:a="http://schemas.openxmlformats.org/drawingml/2006/main">
          <a:bevelT w="139700" h="1397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rPr>
            <a:t>2024 год</a:t>
          </a:r>
          <a:endParaRPr kumimoji="0" lang="ru-RU" sz="1600" b="1" i="0" u="none" strike="noStrike" kern="0" cap="none" spc="0" normalizeH="0" baseline="0" noProof="0" dirty="0">
            <a:ln>
              <a:noFill/>
            </a:ln>
            <a:solidFill>
              <a:sysClr val="windowText" lastClr="000000"/>
            </a:solidFill>
            <a:effectLst/>
            <a:uLnTx/>
            <a:uFillTx/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0.19355</cdr:x>
      <cdr:y>0.03676</cdr:y>
    </cdr:from>
    <cdr:to>
      <cdr:x>0.3871</cdr:x>
      <cdr:y>0.14383</cdr:y>
    </cdr:to>
    <cdr:sp macro="" textlink="">
      <cdr:nvSpPr>
        <cdr:cNvPr id="4" name="Выноска со стрелкой вниз 3"/>
        <cdr:cNvSpPr/>
      </cdr:nvSpPr>
      <cdr:spPr>
        <a:xfrm xmlns:a="http://schemas.openxmlformats.org/drawingml/2006/main">
          <a:off x="1728192" y="216024"/>
          <a:ext cx="1728206" cy="629279"/>
        </a:xfrm>
        <a:prstGeom xmlns:a="http://schemas.openxmlformats.org/drawingml/2006/main" prst="downArrowCallout">
          <a:avLst/>
        </a:prstGeom>
        <a:solidFill xmlns:a="http://schemas.openxmlformats.org/drawingml/2006/main">
          <a:schemeClr val="bg2"/>
        </a:solidFill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52400" h="50800" prst="softRound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1 918 787,5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0.60484</cdr:x>
      <cdr:y>0.02356</cdr:y>
    </cdr:from>
    <cdr:to>
      <cdr:x>0.79839</cdr:x>
      <cdr:y>0.11724</cdr:y>
    </cdr:to>
    <cdr:sp macro="" textlink="">
      <cdr:nvSpPr>
        <cdr:cNvPr id="6" name="Выноска со стрелкой вниз 5"/>
        <cdr:cNvSpPr/>
      </cdr:nvSpPr>
      <cdr:spPr>
        <a:xfrm xmlns:a="http://schemas.openxmlformats.org/drawingml/2006/main">
          <a:off x="5400600" y="138490"/>
          <a:ext cx="1728207" cy="550582"/>
        </a:xfrm>
        <a:prstGeom xmlns:a="http://schemas.openxmlformats.org/drawingml/2006/main" prst="downArrowCallout">
          <a:avLst/>
        </a:prstGeom>
        <a:solidFill xmlns:a="http://schemas.openxmlformats.org/drawingml/2006/main">
          <a:schemeClr val="bg2"/>
        </a:solidFill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52400" h="50800" prst="softRound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2 324 635,7</a:t>
          </a:r>
          <a:endParaRPr lang="ru-RU" sz="2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0.44007</cdr:x>
      <cdr:y>0.03497</cdr:y>
    </cdr:from>
    <cdr:to>
      <cdr:x>0.54779</cdr:x>
      <cdr:y>0.12514</cdr:y>
    </cdr:to>
    <cdr:sp macro="" textlink="">
      <cdr:nvSpPr>
        <cdr:cNvPr id="7" name="Стрелка вправо 6"/>
        <cdr:cNvSpPr/>
      </cdr:nvSpPr>
      <cdr:spPr>
        <a:xfrm xmlns:a="http://schemas.openxmlformats.org/drawingml/2006/main" rot="20718506">
          <a:off x="3929343" y="205523"/>
          <a:ext cx="961886" cy="529955"/>
        </a:xfrm>
        <a:prstGeom xmlns:a="http://schemas.openxmlformats.org/drawingml/2006/main" prst="rightArrow">
          <a:avLst>
            <a:gd name="adj1" fmla="val 50000"/>
            <a:gd name="adj2" fmla="val 45170"/>
          </a:avLst>
        </a:prstGeom>
        <a:solidFill xmlns:a="http://schemas.openxmlformats.org/drawingml/2006/main">
          <a:schemeClr val="accent1">
            <a:lumMod val="20000"/>
            <a:lumOff val="80000"/>
          </a:schemeClr>
        </a:solidFill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prst="relaxedInse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21,2%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0.43381</cdr:x>
      <cdr:y>0.19906</cdr:y>
    </cdr:from>
    <cdr:to>
      <cdr:x>0.53234</cdr:x>
      <cdr:y>0.29274</cdr:y>
    </cdr:to>
    <cdr:sp macro="" textlink="">
      <cdr:nvSpPr>
        <cdr:cNvPr id="8" name="Стрелка вправо 7"/>
        <cdr:cNvSpPr/>
      </cdr:nvSpPr>
      <cdr:spPr>
        <a:xfrm xmlns:a="http://schemas.openxmlformats.org/drawingml/2006/main" rot="20702210">
          <a:off x="3873462" y="1184246"/>
          <a:ext cx="879759" cy="557351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prst="relaxedInse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0.42829</cdr:x>
      <cdr:y>0.48697</cdr:y>
    </cdr:from>
    <cdr:to>
      <cdr:x>0.53304</cdr:x>
      <cdr:y>0.5831</cdr:y>
    </cdr:to>
    <cdr:sp macro="" textlink="">
      <cdr:nvSpPr>
        <cdr:cNvPr id="9" name="Стрелка вправо 8"/>
        <cdr:cNvSpPr/>
      </cdr:nvSpPr>
      <cdr:spPr>
        <a:xfrm xmlns:a="http://schemas.openxmlformats.org/drawingml/2006/main" rot="20532033">
          <a:off x="3824193" y="2897126"/>
          <a:ext cx="935320" cy="571887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1">
            <a:lumMod val="20000"/>
            <a:lumOff val="80000"/>
          </a:schemeClr>
        </a:solidFill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prst="relaxedInse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6,8%</a:t>
          </a:r>
          <a:endParaRPr lang="ru-RU" sz="1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0.17742</cdr:x>
      <cdr:y>0.77187</cdr:y>
    </cdr:from>
    <cdr:to>
      <cdr:x>0.30242</cdr:x>
      <cdr:y>0.85151</cdr:y>
    </cdr:to>
    <cdr:sp macro="" textlink="">
      <cdr:nvSpPr>
        <cdr:cNvPr id="2" name="Пятиугольник 1"/>
        <cdr:cNvSpPr/>
      </cdr:nvSpPr>
      <cdr:spPr>
        <a:xfrm xmlns:a="http://schemas.openxmlformats.org/drawingml/2006/main" rot="16200000">
          <a:off x="1908212" y="4212468"/>
          <a:ext cx="468052" cy="1116124"/>
        </a:xfrm>
        <a:prstGeom xmlns:a="http://schemas.openxmlformats.org/drawingml/2006/main" prst="homePlate">
          <a:avLst/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 w="12700">
          <a:solidFill>
            <a:schemeClr val="tx1"/>
          </a:solidFill>
        </a:ln>
        <a:effectLst xmlns:a="http://schemas.openxmlformats.org/drawingml/2006/main">
          <a:outerShdw blurRad="50800" dist="38100" dir="18900000" algn="bl" rotWithShape="0">
            <a:prstClr val="black">
              <a:alpha val="40000"/>
            </a:prstClr>
          </a:outerShdw>
        </a:effectLst>
        <a:scene3d xmlns:a="http://schemas.openxmlformats.org/drawingml/2006/main">
          <a:camera prst="orthographicFront">
            <a:rot lat="0" lon="0" rev="0"/>
          </a:camera>
          <a:lightRig rig="contrasting" dir="t">
            <a:rot lat="0" lon="0" rev="7800000"/>
          </a:lightRig>
        </a:scene3d>
        <a:sp3d xmlns:a="http://schemas.openxmlformats.org/drawingml/2006/main">
          <a:bevelT w="139700" h="139700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0.18548</cdr:x>
      <cdr:y>0.80092</cdr:y>
    </cdr:from>
    <cdr:to>
      <cdr:x>0.29839</cdr:x>
      <cdr:y>0.84366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56184" y="4707244"/>
          <a:ext cx="1008112" cy="2511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2023 год</a:t>
          </a:r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0.18871</cdr:x>
      <cdr:y>0.02762</cdr:y>
    </cdr:from>
    <cdr:to>
      <cdr:x>0.31371</cdr:x>
      <cdr:y>0.13428</cdr:y>
    </cdr:to>
    <cdr:sp macro="" textlink="">
      <cdr:nvSpPr>
        <cdr:cNvPr id="6" name="Прямоугольник с двумя скругленными противолежащими углами 5"/>
        <cdr:cNvSpPr/>
      </cdr:nvSpPr>
      <cdr:spPr>
        <a:xfrm xmlns:a="http://schemas.openxmlformats.org/drawingml/2006/main">
          <a:off x="1691680" y="147172"/>
          <a:ext cx="1120561" cy="568348"/>
        </a:xfrm>
        <a:prstGeom xmlns:a="http://schemas.openxmlformats.org/drawingml/2006/main" prst="round2DiagRect">
          <a:avLst/>
        </a:prstGeom>
      </cdr:spPr>
      <cdr:style>
        <a:lnRef xmlns:a="http://schemas.openxmlformats.org/drawingml/2006/main" idx="1">
          <a:schemeClr val="accent3"/>
        </a:lnRef>
        <a:fillRef xmlns:a="http://schemas.openxmlformats.org/drawingml/2006/main" idx="2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исполнено на 102,9%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/>
          <a:lstStyle>
            <a:lvl1pPr algn="r">
              <a:defRPr sz="1200"/>
            </a:lvl1pPr>
          </a:lstStyle>
          <a:p>
            <a:fld id="{5879C4D2-AF9D-4DD5-A945-8412D3A41BFD}" type="datetimeFigureOut">
              <a:rPr lang="ru-RU" smtClean="0"/>
              <a:pPr/>
              <a:t>26.05.2025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2" y="9428583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 anchor="b"/>
          <a:lstStyle>
            <a:lvl1pPr algn="r">
              <a:defRPr sz="1200"/>
            </a:lvl1pPr>
          </a:lstStyle>
          <a:p>
            <a:fld id="{F40F69E1-4401-4295-B4A7-97AA0B0541F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5140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2" y="0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/>
          <a:lstStyle>
            <a:lvl1pPr algn="r">
              <a:defRPr sz="1200"/>
            </a:lvl1pPr>
          </a:lstStyle>
          <a:p>
            <a:fld id="{17042F3E-E18E-4637-BCA7-820EBA7B3C8A}" type="datetimeFigureOut">
              <a:rPr lang="ru-RU" smtClean="0"/>
              <a:pPr/>
              <a:t>26.05.2025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93" tIns="46047" rIns="92093" bIns="4604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2093" tIns="46047" rIns="92093" bIns="4604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2" y="9428583"/>
            <a:ext cx="2945660" cy="496332"/>
          </a:xfrm>
          <a:prstGeom prst="rect">
            <a:avLst/>
          </a:prstGeom>
        </p:spPr>
        <p:txBody>
          <a:bodyPr vert="horz" lIns="92093" tIns="46047" rIns="92093" bIns="46047" rtlCol="0" anchor="b"/>
          <a:lstStyle>
            <a:lvl1pPr algn="r">
              <a:defRPr sz="1200"/>
            </a:lvl1pPr>
          </a:lstStyle>
          <a:p>
            <a:fld id="{3CC2DBAF-9DF5-42D7-9260-75279AA74E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99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37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УПНиА</a:t>
            </a:r>
            <a:r>
              <a:rPr lang="ru-RU" dirty="0"/>
              <a:t> Бирюкова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1095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179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132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Готов Островская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950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59"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2562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C00000"/>
                </a:solidFill>
              </a:rPr>
              <a:t>ПОЯСНЕНИЯ по п.8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Планировалось приобрести шесть жилых помещений в строящемся многоквартирном доме № 7 по улице Харьковская, для обеспечения жильем граждан, состоящих на учете для его получения на условиях социального найма. В связи с тем, что продавец, в лице ООО «Формат» не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полнил свои обязательства по передаче жилых помещений покупателю, в лице комитета по управлению муниципальным имуществом администрации города Покачи, жилые помещения для граждан не были приобретены</a:t>
            </a:r>
            <a:endParaRPr lang="ru-RU" dirty="0" smtClean="0">
              <a:solidFill>
                <a:srgbClr val="C0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31821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="1" strike="noStrike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624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Готов, надписи (цифры) правила вручную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3066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strike="noStrike" dirty="0">
                <a:solidFill>
                  <a:srgbClr val="FF0000"/>
                </a:solidFill>
              </a:rPr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62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strike="noStrike" dirty="0">
                <a:solidFill>
                  <a:srgbClr val="FF0000"/>
                </a:solidFill>
              </a:rPr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62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strike="noStrike" dirty="0">
                <a:solidFill>
                  <a:srgbClr val="FF0000"/>
                </a:solidFill>
              </a:rPr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0624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4180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0418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7415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7415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Абдурахманова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72860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Гемодиализ (123.01.00), ВУС, СВО (ВР 313) дополнительные расходные обязательства не связанные с решением вопросов местного значения</a:t>
            </a:r>
          </a:p>
          <a:p>
            <a:r>
              <a:rPr lang="ru-RU" dirty="0"/>
              <a:t>Абдурахманова готово 28.03.25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57654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59">
              <a:defRPr/>
            </a:pPr>
            <a:endParaRPr lang="ru-RU" dirty="0"/>
          </a:p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256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Готово </a:t>
            </a:r>
            <a:r>
              <a:rPr lang="ru-RU" dirty="0" err="1"/>
              <a:t>Ступницкая</a:t>
            </a:r>
            <a:r>
              <a:rPr lang="ru-RU" dirty="0"/>
              <a:t> 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40226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58862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45564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Готов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455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Готово</a:t>
            </a:r>
            <a:r>
              <a:rPr lang="ru-RU" baseline="0" dirty="0"/>
              <a:t> </a:t>
            </a:r>
            <a:r>
              <a:rPr lang="ru-RU" dirty="0" err="1"/>
              <a:t>Ступницкая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289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378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0741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72346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206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готов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C2DBAF-9DF5-42D7-9260-75279AA74E07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3818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1A1A00-0747-472B-B7E0-C03FF820E750}" type="datetime1">
              <a:rPr lang="ru-RU" smtClean="0"/>
              <a:pPr/>
              <a:t>26.05.2025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D6EC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D6ECFF"/>
                </a:solidFill>
              </a:rPr>
              <a:pPr/>
              <a:t>‹#›</a:t>
            </a:fld>
            <a:endParaRPr lang="ru-RU" dirty="0">
              <a:solidFill>
                <a:srgbClr val="D6EC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9FB2C-BD36-4555-8B8C-D5FBF1829DD7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6D322-6F5F-4601-AA18-8F3A1A1E10F2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7A0A0-F954-4256-96F1-A3447A16D020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98379-2BFC-4EDB-9179-AAAF3A156797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D2AE8-5793-4778-8A9F-EDAC98D628AC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1DB51-DD54-4BD0-9B76-BB7B0C518EC0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E02AA-968F-42A5-813D-89659D70DDDA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EE4E7-180E-40D6-9C6B-D44F0827128B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E5B6F"/>
                </a:solidFill>
              </a:rPr>
              <a:pPr/>
              <a:t>‹#›</a:t>
            </a:fld>
            <a:endParaRPr lang="ru-RU" dirty="0">
              <a:solidFill>
                <a:srgbClr val="4E5B6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3EEC11-E2BC-4D5C-A353-C36215E3D6B5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CDEB5-EBAB-4386-A0D8-54B2B748CB96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CFD75A4-A3BB-4F80-9C14-D22F6F81B44F}" type="datetime1">
              <a:rPr lang="ru-RU" smtClean="0">
                <a:solidFill>
                  <a:srgbClr val="4E5B6F"/>
                </a:solidFill>
              </a:rPr>
              <a:pPr/>
              <a:t>26.05.2025</a:t>
            </a:fld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>
              <a:solidFill>
                <a:srgbClr val="4E5B6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8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11.xml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5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microsoft.com/office/2007/relationships/diagramDrawing" Target="../diagrams/drawing3.xml"/><Relationship Id="rId18" Type="http://schemas.microsoft.com/office/2007/relationships/diagramDrawing" Target="../diagrams/drawing4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12" Type="http://schemas.openxmlformats.org/officeDocument/2006/relationships/diagramColors" Target="../diagrams/colors3.xml"/><Relationship Id="rId17" Type="http://schemas.openxmlformats.org/officeDocument/2006/relationships/diagramColors" Target="../diagrams/colors4.xml"/><Relationship Id="rId2" Type="http://schemas.openxmlformats.org/officeDocument/2006/relationships/notesSlide" Target="../notesSlides/notesSlide4.xml"/><Relationship Id="rId16" Type="http://schemas.openxmlformats.org/officeDocument/2006/relationships/diagramQuickStyle" Target="../diagrams/quickStyle4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.xml"/><Relationship Id="rId11" Type="http://schemas.openxmlformats.org/officeDocument/2006/relationships/diagramQuickStyle" Target="../diagrams/quickStyle3.xml"/><Relationship Id="rId5" Type="http://schemas.openxmlformats.org/officeDocument/2006/relationships/diagramLayout" Target="../diagrams/layout2.xml"/><Relationship Id="rId15" Type="http://schemas.openxmlformats.org/officeDocument/2006/relationships/diagramLayout" Target="../diagrams/layout4.xml"/><Relationship Id="rId10" Type="http://schemas.openxmlformats.org/officeDocument/2006/relationships/diagramLayout" Target="../diagrams/layout3.xml"/><Relationship Id="rId19" Type="http://schemas.openxmlformats.org/officeDocument/2006/relationships/image" Target="../media/image5.png"/><Relationship Id="rId4" Type="http://schemas.openxmlformats.org/officeDocument/2006/relationships/diagramData" Target="../diagrams/data2.xml"/><Relationship Id="rId9" Type="http://schemas.openxmlformats.org/officeDocument/2006/relationships/diagramData" Target="../diagrams/data3.xml"/><Relationship Id="rId14" Type="http://schemas.openxmlformats.org/officeDocument/2006/relationships/diagramData" Target="../diagrams/data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180" y="0"/>
            <a:ext cx="912882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180" y="1556792"/>
            <a:ext cx="9113640" cy="3528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 ИСПОЛНЕНИИ БЮДЖЕТА</a:t>
            </a:r>
            <a:b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ПОКАЧИ</a:t>
            </a:r>
            <a:b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</a:t>
            </a:fld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2743200" y="4652963"/>
            <a:ext cx="6400800" cy="1536700"/>
          </a:xfrm>
        </p:spPr>
        <p:txBody>
          <a:bodyPr anchor="b">
            <a:normAutofit fontScale="92500" lnSpcReduction="20000"/>
          </a:bodyPr>
          <a:lstStyle/>
          <a:p>
            <a:pPr marL="0" indent="0"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Покачи</a:t>
            </a:r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26 мая 2025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" y="6453335"/>
            <a:ext cx="9113640" cy="37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527" y="6896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675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Поступления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неналоговых доходов 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в 2023-2024 годах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7733443"/>
              </p:ext>
            </p:extLst>
          </p:nvPr>
        </p:nvGraphicFramePr>
        <p:xfrm>
          <a:off x="0" y="1124744"/>
          <a:ext cx="9144000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Выгнутая вверх стрелка 1"/>
          <p:cNvSpPr/>
          <p:nvPr/>
        </p:nvSpPr>
        <p:spPr>
          <a:xfrm>
            <a:off x="1187624" y="1119218"/>
            <a:ext cx="1026368" cy="43757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+2,2%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52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6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500"/>
                                        <p:tgtEl>
                                          <p:spTgt spid="6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2" dur="500"/>
                                        <p:tgtEl>
                                          <p:spTgt spid="6">
                                            <p:graphicEl>
                                              <a:chart seriesIdx="2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El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других бюджетов бюджетной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системы в 2023 – 2024 годах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4978565"/>
              </p:ext>
            </p:extLst>
          </p:nvPr>
        </p:nvGraphicFramePr>
        <p:xfrm>
          <a:off x="0" y="1095165"/>
          <a:ext cx="9281973" cy="535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Овал 1"/>
          <p:cNvSpPr/>
          <p:nvPr/>
        </p:nvSpPr>
        <p:spPr>
          <a:xfrm>
            <a:off x="1043608" y="1556792"/>
            <a:ext cx="3240360" cy="129614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год – 875 793,6       2024 год  – 1 130 807,2 (+29,2%)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Выгнутая вверх стрелка 2"/>
          <p:cNvSpPr/>
          <p:nvPr/>
        </p:nvSpPr>
        <p:spPr>
          <a:xfrm>
            <a:off x="1331640" y="3429000"/>
            <a:ext cx="882352" cy="2880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+87,7%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3491880" y="3717032"/>
            <a:ext cx="936104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328,4%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93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El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3"/>
            <a:ext cx="8320434" cy="10137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Прочие безвозмездные поступления в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города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2023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- 2024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71576246"/>
              </p:ext>
            </p:extLst>
          </p:nvPr>
        </p:nvGraphicFramePr>
        <p:xfrm>
          <a:off x="179512" y="4077072"/>
          <a:ext cx="8712967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23528" y="4149080"/>
            <a:ext cx="2664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Динамика поступлений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929121"/>
              </p:ext>
            </p:extLst>
          </p:nvPr>
        </p:nvGraphicFramePr>
        <p:xfrm>
          <a:off x="395536" y="1124744"/>
          <a:ext cx="8510866" cy="29108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4675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531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2955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84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9216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  <a:p>
                      <a:pPr algn="ctr"/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Динамика 2024/2023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356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Целевые средства на выполнение наказов избирателей депутатам Думы Тюменской области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545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 от ПАО Нефтяная компания «ЛУКОЙЛ» (в </a:t>
                      </a:r>
                      <a:r>
                        <a:rPr lang="ru-RU" sz="1300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т.ч</a:t>
                      </a:r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. в рамках соглашения о сотрудничестве с Правительством ХМАО – Югры) 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136 046,4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118 350,0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356"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 от родителей для частичной оплаты за путевки на отдых детей за пределами автономного округа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765,7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1 425,7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86,2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4356"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 на содержание животных принятых в муниципальную собственность</a:t>
                      </a:r>
                      <a:endParaRPr lang="ru-RU" sz="13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87,6%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6473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136 923,4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119 785,6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87,5%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817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categoryEl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3"/>
            <a:ext cx="8320434" cy="10137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ПАО Нефтяная компания «ЛУКОЙЛ» (в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в рамках соглашения о сотрудничестве с Правительством ХМАО – Югры)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213" y="3987071"/>
            <a:ext cx="3264228" cy="2448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13124"/>
            <a:ext cx="3472631" cy="2604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213" y="1146881"/>
            <a:ext cx="3264227" cy="2448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3888431" cy="259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218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1783" y="22048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7" y="188640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932040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283968" y="6453336"/>
            <a:ext cx="4860032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581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248426" cy="10858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Мероприятия по оптимизации расходов 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Текст 12"/>
          <p:cNvSpPr txBox="1">
            <a:spLocks/>
          </p:cNvSpPr>
          <p:nvPr/>
        </p:nvSpPr>
        <p:spPr>
          <a:xfrm>
            <a:off x="1" y="1095165"/>
            <a:ext cx="2339751" cy="5512009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Бюджетный эффект, полученный  от реализации мероприятий, направленных на оптимизацию расходов бюджета в 2024 году составил 178 млн. 291,8 </a:t>
            </a:r>
            <a:r>
              <a:rPr lang="ru-RU" sz="16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.,  из них</a:t>
            </a:r>
          </a:p>
        </p:txBody>
      </p:sp>
      <p:graphicFrame>
        <p:nvGraphicFramePr>
          <p:cNvPr id="7" name="Объект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1447576"/>
              </p:ext>
            </p:extLst>
          </p:nvPr>
        </p:nvGraphicFramePr>
        <p:xfrm>
          <a:off x="2339752" y="1113856"/>
          <a:ext cx="6651848" cy="5411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Рисунок 9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3536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7FAE093-1F61-4474-A0A3-86D3CD84A1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F7FAE093-1F61-4474-A0A3-86D3CD84A1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40C8D0-6C1B-40BB-A77A-C1D18B003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2640C8D0-6C1B-40BB-A77A-C1D18B003E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6048862-7E0E-4339-B29C-F32897EDAF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graphicEl>
                                              <a:dgm id="{66048862-7E0E-4339-B29C-F32897EDAF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076E8A-E87A-463C-98F4-429CAC46AF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graphicEl>
                                              <a:dgm id="{F0076E8A-E87A-463C-98F4-429CAC46AF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70DFAC8-6AD6-42EA-B674-11F4269FFA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>
                                            <p:graphicEl>
                                              <a:dgm id="{370DFAC8-6AD6-42EA-B674-11F4269FFA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3CBE8B-51FA-486D-B19C-4AABB89B38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dgm id="{CF3CBE8B-51FA-486D-B19C-4AABB89B38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Graphic spid="7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Изменение расходной части бюджета города Покачи 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2023-2024 годах (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17929119"/>
              </p:ext>
            </p:extLst>
          </p:nvPr>
        </p:nvGraphicFramePr>
        <p:xfrm>
          <a:off x="107504" y="950617"/>
          <a:ext cx="8928992" cy="5877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407508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Ведомственная структура расходов бюджета города Покачи в 2024 году, тыс.руб.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2484729"/>
              </p:ext>
            </p:extLst>
          </p:nvPr>
        </p:nvGraphicFramePr>
        <p:xfrm>
          <a:off x="107506" y="1052736"/>
          <a:ext cx="9036494" cy="5439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020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Расходы, осуществляемые из бюджета  (в целом) в разрезе  экономической классификации в  2024 году, тыс. руб.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1048767"/>
              </p:ext>
            </p:extLst>
          </p:nvPr>
        </p:nvGraphicFramePr>
        <p:xfrm>
          <a:off x="23911" y="881043"/>
          <a:ext cx="9154232" cy="5977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517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муниципальных программ города Покачи в 2024 году,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(1)                 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832165"/>
              </p:ext>
            </p:extLst>
          </p:nvPr>
        </p:nvGraphicFramePr>
        <p:xfrm>
          <a:off x="30526" y="1153109"/>
          <a:ext cx="9098294" cy="522821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81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205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169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2024 год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2024 году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% испол-нения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достижения целевых показателей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59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"Реализация молодежной политики на территории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1 195,0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1 195,0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"Организация отдыха детей города Покачи в каникулярное время"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19144,5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19144,3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"Осуществление материально-технического обеспечения деятельности органов местного самоуправления, казенных учреждений города Покачи, финансовое обеспечение деятельности которых осуществляется за счет средств бюджета города Покачи на основании бюджетной сметы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121 734,1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121 472,2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9891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"Сохранение и развитие сферы культуры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202 756,7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188 971,74,8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5897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муниципальной службы в городе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7 055,9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7055,9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22571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"Улучшение условий и охраны труда на территории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1 900,7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041665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"Профилактика терроризма и экстремизма, создание на территории города Покачи комфортной среды для проживания многонационального общества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1 511,5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1 510,4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199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 – экономического развития города Покачи в 2023-2024 годах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одержимое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4580321"/>
              </p:ext>
            </p:extLst>
          </p:nvPr>
        </p:nvGraphicFramePr>
        <p:xfrm>
          <a:off x="21457" y="980728"/>
          <a:ext cx="9122543" cy="520431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43030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212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91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4911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915112">
                <a:tc>
                  <a:txBody>
                    <a:bodyPr/>
                    <a:lstStyle/>
                    <a:p>
                      <a:pPr algn="ctr"/>
                      <a:r>
                        <a:rPr lang="ru-RU" sz="17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 показателя</a:t>
                      </a:r>
                      <a:endParaRPr lang="ru-RU" sz="17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 год</a:t>
                      </a:r>
                      <a:br>
                        <a:rPr lang="ru-RU" sz="17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7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(отчет)</a:t>
                      </a:r>
                      <a:endParaRPr lang="ru-RU" sz="17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 (отчет)</a:t>
                      </a:r>
                      <a:endParaRPr lang="ru-RU" sz="17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Динамика (2024 к 2023)</a:t>
                      </a:r>
                      <a:endParaRPr lang="ru-RU" sz="17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0525">
                <a:tc>
                  <a:txBody>
                    <a:bodyPr/>
                    <a:lstStyle/>
                    <a:p>
                      <a:r>
                        <a:rPr lang="ru-RU" sz="15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 (среднегодовая), тыс.чел.</a:t>
                      </a:r>
                      <a:endParaRPr lang="ru-RU" sz="15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16,378</a:t>
                      </a:r>
                      <a:endParaRPr lang="ru-RU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16,571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101,18%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84410">
                <a:tc>
                  <a:txBody>
                    <a:bodyPr/>
                    <a:lstStyle/>
                    <a:p>
                      <a:r>
                        <a:rPr lang="ru-RU" sz="15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занятых в экономике, тыс.чел.</a:t>
                      </a:r>
                      <a:endParaRPr lang="ru-RU" sz="15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9,636</a:t>
                      </a:r>
                      <a:endParaRPr lang="ru-RU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806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Среднесписочная численность работников на предприятиях малого и среднего предпринимательства (включая </a:t>
                      </a:r>
                      <a:r>
                        <a:rPr lang="ru-RU" sz="15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микропредприятия</a:t>
                      </a:r>
                      <a:r>
                        <a:rPr lang="ru-RU" sz="15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(без внешних совместителей), тыс.чел.</a:t>
                      </a:r>
                      <a:endParaRPr lang="ru-RU" sz="15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1,859</a:t>
                      </a:r>
                      <a:endParaRPr lang="ru-RU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113,07%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50525">
                <a:tc>
                  <a:txBody>
                    <a:bodyPr/>
                    <a:lstStyle/>
                    <a:p>
                      <a:r>
                        <a:rPr lang="ru-RU" sz="15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 заработной платы работников организаций, млн.руб.</a:t>
                      </a:r>
                      <a:endParaRPr lang="ru-RU" sz="15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6 708,11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7 361,59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109,7%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923043">
                <a:tc>
                  <a:txBody>
                    <a:bodyPr/>
                    <a:lstStyle/>
                    <a:p>
                      <a:r>
                        <a:rPr lang="ru-RU" sz="15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 фонда заработной платы работников организаций, в % г/</a:t>
                      </a:r>
                      <a:r>
                        <a:rPr lang="ru-RU" sz="15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155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114,53</a:t>
                      </a: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109,74</a:t>
                      </a:r>
                    </a:p>
                  </a:txBody>
                  <a:tcPr marL="7144" marR="7144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95,8</a:t>
                      </a:r>
                    </a:p>
                  </a:txBody>
                  <a:tcPr marL="7144" marR="7144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566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муниципальных программ города Покачи в 2024 году,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тыс.руб. (2)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425802"/>
              </p:ext>
            </p:extLst>
          </p:nvPr>
        </p:nvGraphicFramePr>
        <p:xfrm>
          <a:off x="0" y="1196752"/>
          <a:ext cx="9128820" cy="519982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395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84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7159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249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2662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7568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% испол-нения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достижения целевых показателей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2451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жилищной сферы в городе Покачи"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20 800,2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связи с тем, что продавец, в лице ООО «Формат» не исполнил свои обязательства по передаче жилых помещений покупателю, в лице КУМИ администрации города Покачи, жилые помещения для граждан не были приобретены</a:t>
                      </a:r>
                    </a:p>
                  </a:txBody>
                  <a:tcPr anchor="ctr"/>
                </a:tc>
              </a:tr>
              <a:tr h="845222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"Поддержка и развитие малого и среднего предпринимательства, агропромышленного комплекса на территории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3 515,0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3 515,0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1550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"Разработка документов градостроительного регулирования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11 942,4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11 817,2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6462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«Противодействие коррупции в муниципальном образовании город Покачи"</a:t>
                      </a:r>
                    </a:p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1550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"Информирование населения о деятельности органов местного самоуправления, поддержка лиц, внесших выдающийся вклад в развитие города Покачи"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17 121,7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16 995,6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4392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муниципальных программ города Покачи в 2024 году,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тыс.руб. (3)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111886"/>
              </p:ext>
            </p:extLst>
          </p:nvPr>
        </p:nvGraphicFramePr>
        <p:xfrm>
          <a:off x="30526" y="1047993"/>
          <a:ext cx="9098294" cy="512422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81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205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77648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% испол-нения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достижения целевых показателей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и распоряжение имуществом, находящимся в собственности города Покачи и земельными участками, государственная собственность на которые не разграничена 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4 188,6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74 051,9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111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муниципальными финансами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333 409,6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318 221,1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6017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транспортной системы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131 532,1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129 108,8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339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"Обеспечение жильем молодых семей на территории города Покачи"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8 933,2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8 933,0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4719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физической культуры</a:t>
                      </a:r>
                      <a:r>
                        <a:rPr lang="ru-RU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</a:t>
                      </a: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спорта в городе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217 929,7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208 618,6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24754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"Поддержка социально-ориентированных некоммерческих организаций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600190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жилищно-коммунального комплекса и повышение энергетической эффективности в городе Покачи»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129 763,3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128 499,2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924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муниципальных программ города Покачи в 2024 году, в тыс.руб. (4)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335958"/>
              </p:ext>
            </p:extLst>
          </p:nvPr>
        </p:nvGraphicFramePr>
        <p:xfrm>
          <a:off x="30526" y="1052736"/>
          <a:ext cx="9098294" cy="49792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81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205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6254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% испол-нения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достижения целевых показателей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9587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"Обеспечение безопасности жизнедеятельности населения на территории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20 752,0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20 324,6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9587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детско-юношеского спорта в городе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9587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"Обеспечение экологической безопасности на территории города Покачи"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3 916,8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3 916,7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"Информационное общество города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10 148,1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10 148,1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образования в городе Покачи 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1 100 525,5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1 088 652,2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"Формирование современной городской среды в муниципальном образовании город Покачи"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19 337,9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19 337,9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"Формирование беспрепятственного доступа инвалидов и других маломобильных групп населения к объектам социальной инфраструктуры муниципального образования город Покачи"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95667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 Поддержка ведения садоводства и огородничества</a:t>
                      </a:r>
                      <a:r>
                        <a:rPr lang="ru-RU" sz="11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 территории города Покачи»</a:t>
                      </a:r>
                      <a:endParaRPr lang="ru-RU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</a:t>
                      </a: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достигнуты без финансовых затрат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924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муниципальных программ города Покачи в 2024 году, в тыс.руб. (4)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503072"/>
              </p:ext>
            </p:extLst>
          </p:nvPr>
        </p:nvGraphicFramePr>
        <p:xfrm>
          <a:off x="30526" y="1052736"/>
          <a:ext cx="9098294" cy="137729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810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205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62541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% испол-нения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достижения целевых показателей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3659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 </a:t>
                      </a: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«Укрепление общественного здоровья»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цели и задачи достигнуты без финансовых затрат</a:t>
                      </a:r>
                      <a:endParaRPr lang="ru-RU" sz="1100" b="0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2 389 428,7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2 313 704,3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baseline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-12774" y="2564904"/>
            <a:ext cx="91136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Объем расходов бюджета города Покачи, исполняемый в соответствии с муниципальными программами города составил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99,5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% от общих расходов бюджета город Покачи за 2024 год.</a:t>
            </a:r>
          </a:p>
        </p:txBody>
      </p:sp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2890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Непрограммные мероприятия 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2024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049466"/>
              </p:ext>
            </p:extLst>
          </p:nvPr>
        </p:nvGraphicFramePr>
        <p:xfrm>
          <a:off x="251520" y="1340768"/>
          <a:ext cx="8496944" cy="511725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361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32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513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407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5451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непрограммных расходов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baseline="0" dirty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% испол-нения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4003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Осуществление полномочий по составлению (изменению) списков кандидатов в присяжные заседатели федеральных судов общей юрисдикции 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52581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Участие в государственной программе «Поддержка занятости населения»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2 793,1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2 767,5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19115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Выплата денежной премии лицам, удостоенным Почетной грамоты Думы города </a:t>
                      </a:r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главы города </a:t>
                      </a:r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695423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Ежемесячное денежное возмещение расходов по оплате проезда гражданам, страдающим хронической почечной недостаточностью и нуждающимся в процедуре программного гемодиализа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1368224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Дополнительные меры социальной поддержки гражданам, заключившим контракт о прохождении военной службы в Вооруженных Силах Российской Федерации и направленным для выполнения задач в ходе специальной военной операции на территориях Украины, Донецкой Народной Республики, Луганской Народной Республики, Запорожской и Херсонской областей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11 700,0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5 250,0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95423">
                <a:tc>
                  <a:txBody>
                    <a:bodyPr/>
                    <a:lstStyle/>
                    <a:p>
                      <a:pPr algn="ctr"/>
                      <a:r>
                        <a:rPr lang="ru-RU" sz="1100" b="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Проведение дополнительных выборов депутата думы города </a:t>
                      </a:r>
                      <a:r>
                        <a:rPr lang="ru-RU" sz="11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7 созыва по одномандатному избирательному округу №2 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727,8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07972">
                <a:tc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15 917,2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9 441,6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59,31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95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национальных проектов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 городе Покачи в 2024, тыс.руб.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80656128"/>
              </p:ext>
            </p:extLst>
          </p:nvPr>
        </p:nvGraphicFramePr>
        <p:xfrm>
          <a:off x="107503" y="1052735"/>
          <a:ext cx="9021317" cy="481914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860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077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66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164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91768"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2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2024 год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Исполнено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в 2024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1200" b="0" dirty="0" err="1">
                          <a:latin typeface="Times New Roman" pitchFamily="18" charset="0"/>
                          <a:cs typeface="Times New Roman" pitchFamily="18" charset="0"/>
                        </a:rPr>
                        <a:t>испол-нения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7340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Национальный проект «Образование»,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589,3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588,8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69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«Патриотическое воспитание граждан Российской Федерации» (</a:t>
                      </a:r>
                      <a:r>
                        <a:rPr lang="ru-RU" sz="1300" i="1" dirty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советника директора по воспитанию и взаимодействию с детскими общественными объединениями в СОШ)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589,3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588,8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05478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Национальный проект «Жилье и городская среда», </a:t>
                      </a:r>
                    </a:p>
                    <a:p>
                      <a:pPr algn="l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10 000,2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10 000,2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757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«Формирование комфортной городской среды» (</a:t>
                      </a:r>
                      <a:r>
                        <a:rPr lang="ru-RU" sz="13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 пешеходной зоны вдоль 8 микрорайона по ул. Молодежная)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10 000,2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10 000,2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13616">
                <a:tc>
                  <a:txBody>
                    <a:bodyPr/>
                    <a:lstStyle/>
                    <a:p>
                      <a:pPr algn="l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Национальный проект </a:t>
                      </a:r>
                      <a:r>
                        <a:rPr lang="ru-RU" sz="14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Малое и среднее предпринимательство и поддержка индивидуальной предпринимательской инициативы»,</a:t>
                      </a:r>
                    </a:p>
                    <a:p>
                      <a:pPr algn="l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 в том числе: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3 392,7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6822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«Создание условий для легкого старта и комфортного ведения бизнеса» (</a:t>
                      </a:r>
                      <a:r>
                        <a:rPr lang="ru-RU" sz="13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мероприятий, направленных на популяризацию деятельности в сфере социального предпринимательства)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256,6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256,6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7136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Региональный проект </a:t>
                      </a:r>
                      <a:r>
                        <a:rPr lang="ru-RU" sz="1300" baseline="0" dirty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300" dirty="0">
                          <a:latin typeface="Times New Roman" pitchFamily="18" charset="0"/>
                          <a:cs typeface="Times New Roman" pitchFamily="18" charset="0"/>
                        </a:rPr>
                        <a:t>Акселерация субъектов малого и среднего предпринимательства»</a:t>
                      </a:r>
                      <a:r>
                        <a:rPr lang="ru-RU" sz="13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Финансовая поддержка СМП, осуществляющих социально - значимые виды деятельности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3 136,1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3 136,1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424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7499176" cy="125272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</a:t>
            </a:r>
            <a:r>
              <a:rPr lang="ru-RU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связанные с реализацией инициативных проектов в  городе </a:t>
            </a:r>
            <a:r>
              <a:rPr lang="ru-RU" sz="31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Покачи</a:t>
            </a:r>
            <a:r>
              <a:rPr lang="ru-RU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2024, тыс</a:t>
            </a:r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3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628800"/>
            <a:ext cx="4032448" cy="50405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628801"/>
            <a:ext cx="4104456" cy="50405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32856"/>
            <a:ext cx="4104455" cy="3993307"/>
          </a:xfrm>
          <a:prstGeom prst="rect">
            <a:avLst/>
          </a:prstGeom>
          <a:noFill/>
          <a:ln w="25400" cmpd="dbl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BBB365E4-F32E-440B-B5AC-75B9504EFD1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23528" y="2132856"/>
            <a:ext cx="4055679" cy="3993307"/>
          </a:xfrm>
          <a:prstGeom prst="rect">
            <a:avLst/>
          </a:prstGeom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60648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08165" y="6453336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2553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Дорожный фонд города Покачи в 2024 году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01952202"/>
              </p:ext>
            </p:extLst>
          </p:nvPr>
        </p:nvGraphicFramePr>
        <p:xfrm>
          <a:off x="0" y="980728"/>
          <a:ext cx="4895528" cy="549047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35953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001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46649"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формирования</a:t>
                      </a:r>
                      <a:r>
                        <a:rPr lang="ru-RU" sz="15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дорожного фонда  </a:t>
                      </a:r>
                    </a:p>
                    <a:p>
                      <a:pPr algn="ctr"/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Поступило средств, </a:t>
                      </a:r>
                    </a:p>
                    <a:p>
                      <a:pPr algn="ctr"/>
                      <a:r>
                        <a:rPr lang="ru-RU" sz="1500" b="0" dirty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5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072"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111 627,8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17253">
                <a:tc>
                  <a:txBody>
                    <a:bodyPr/>
                    <a:lstStyle/>
                    <a:p>
                      <a:pPr algn="l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Субсидия  из окружного бюджета на капитальный ремонт и ремонт автомобильных дорог общего пользования местного значения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34 759,4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996512">
                <a:tc>
                  <a:txBody>
                    <a:bodyPr/>
                    <a:lstStyle/>
                    <a:p>
                      <a:pPr algn="l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от физических и юридических лиц на финансовое обеспечение дорожной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15 268,3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37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Иные налоговые доходы 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46 171,6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3767">
                <a:tc>
                  <a:txBody>
                    <a:bodyPr/>
                    <a:lstStyle/>
                    <a:p>
                      <a:pPr algn="l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9 185,9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8834">
                <a:tc>
                  <a:txBody>
                    <a:bodyPr/>
                    <a:lstStyle/>
                    <a:p>
                      <a:pPr algn="l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Транспортный налог 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6 198,5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358879">
                <a:tc>
                  <a:txBody>
                    <a:bodyPr/>
                    <a:lstStyle/>
                    <a:p>
                      <a:pPr algn="l"/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Платежи, уплачиваемые в целях возмещения вреда, причиняемого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авто.дорогам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транспортными средствами, осуществляющими перевозки тяжеловесных и (или) крупногабаритных грузов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77211"/>
              </p:ext>
            </p:extLst>
          </p:nvPr>
        </p:nvGraphicFramePr>
        <p:xfrm>
          <a:off x="4932040" y="980729"/>
          <a:ext cx="4186777" cy="56163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5297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70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53959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Направление расходования дорожного фонда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Исполнено,</a:t>
                      </a:r>
                    </a:p>
                    <a:p>
                      <a:pPr algn="ctr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940">
                <a:tc>
                  <a:txBody>
                    <a:bodyPr/>
                    <a:lstStyle/>
                    <a:p>
                      <a:pPr algn="l"/>
                      <a:r>
                        <a:rPr lang="ru-RU" sz="1500" b="1" dirty="0">
                          <a:latin typeface="Times New Roman" pitchFamily="18" charset="0"/>
                          <a:cs typeface="Times New Roman" pitchFamily="18" charset="0"/>
                        </a:rPr>
                        <a:t>Итого: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>
                          <a:latin typeface="Times New Roman" pitchFamily="18" charset="0"/>
                          <a:cs typeface="Times New Roman" pitchFamily="18" charset="0"/>
                        </a:rPr>
                        <a:t>111 627,8</a:t>
                      </a:r>
                      <a:endParaRPr lang="ru-RU" sz="15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196507">
                <a:tc>
                  <a:txBody>
                    <a:bodyPr/>
                    <a:lstStyle/>
                    <a:p>
                      <a:pPr lvl="0"/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ремонт сети автомобильных          дорог </a:t>
                      </a:r>
                      <a:r>
                        <a:rPr lang="ru-RU" sz="1200" i="1" dirty="0">
                          <a:latin typeface="Times New Roman" pitchFamily="18" charset="0"/>
                          <a:cs typeface="Times New Roman" pitchFamily="18" charset="0"/>
                        </a:rPr>
                        <a:t>(ремонт дорог по ул. Дорожная, ул. Мира, д.8, ул. Югорская, в 4 </a:t>
                      </a:r>
                      <a:r>
                        <a:rPr lang="ru-RU" sz="1200" i="1" dirty="0" err="1">
                          <a:latin typeface="Times New Roman" pitchFamily="18" charset="0"/>
                          <a:cs typeface="Times New Roman" pitchFamily="18" charset="0"/>
                        </a:rPr>
                        <a:t>мкр</a:t>
                      </a:r>
                      <a:r>
                        <a:rPr lang="ru-RU" sz="1200" i="1" dirty="0">
                          <a:latin typeface="Times New Roman" pitchFamily="18" charset="0"/>
                          <a:cs typeface="Times New Roman" pitchFamily="18" charset="0"/>
                        </a:rPr>
                        <a:t>., 2 </a:t>
                      </a:r>
                      <a:r>
                        <a:rPr lang="ru-RU" sz="1200" i="1" dirty="0" err="1">
                          <a:latin typeface="Times New Roman" pitchFamily="18" charset="0"/>
                          <a:cs typeface="Times New Roman" pitchFamily="18" charset="0"/>
                        </a:rPr>
                        <a:t>мкр</a:t>
                      </a:r>
                      <a:r>
                        <a:rPr lang="ru-RU" sz="1200" i="1" dirty="0">
                          <a:latin typeface="Times New Roman" pitchFamily="18" charset="0"/>
                          <a:cs typeface="Times New Roman" pitchFamily="18" charset="0"/>
                        </a:rPr>
                        <a:t>. индивидуальной жилой застройки </a:t>
                      </a:r>
                      <a:r>
                        <a:rPr lang="ru-RU" sz="1200" i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i="1" dirty="0">
                          <a:latin typeface="Times New Roman" pitchFamily="18" charset="0"/>
                          <a:cs typeface="Times New Roman" pitchFamily="18" charset="0"/>
                        </a:rPr>
                        <a:t>ул. Тихая, ул. </a:t>
                      </a: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</a:t>
                      </a: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ru-RU" sz="1200" i="1" dirty="0">
                          <a:latin typeface="Times New Roman" pitchFamily="18" charset="0"/>
                          <a:cs typeface="Times New Roman" pitchFamily="18" charset="0"/>
                        </a:rPr>
                        <a:t>на проведение экспертизы (ремонт асфальтобетонного покрытия дороги по ул. Дорожная), установка </a:t>
                      </a:r>
                      <a:r>
                        <a:rPr lang="ru-RU" sz="12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остановочных автобусных павильонов)</a:t>
                      </a:r>
                      <a:endParaRPr lang="ru-RU" sz="12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72 177,3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6934">
                <a:tc>
                  <a:txBody>
                    <a:bodyPr/>
                    <a:lstStyle/>
                    <a:p>
                      <a:pPr lvl="0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сети автомобильных дорог и сооружений на них </a:t>
                      </a:r>
                      <a:r>
                        <a:rPr lang="ru-RU" sz="12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(зимнее и летнее содержание дорог и площадок; обслуживание объектов светофорного регулирования; нанесение дорожной разметки и замена дорожных знаков)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itchFamily="18" charset="0"/>
                          <a:cs typeface="Times New Roman" pitchFamily="18" charset="0"/>
                        </a:rPr>
                        <a:t>39 450,5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424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средств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резервного фонда в 2024 году,  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(1)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одержимое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783840"/>
              </p:ext>
            </p:extLst>
          </p:nvPr>
        </p:nvGraphicFramePr>
        <p:xfrm>
          <a:off x="179512" y="1119215"/>
          <a:ext cx="8712968" cy="495657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564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564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8522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 в</a:t>
                      </a:r>
                      <a:r>
                        <a:rPr lang="ru-RU" sz="1600" baseline="0" dirty="0">
                          <a:latin typeface="Times New Roman" pitchFamily="18" charset="0"/>
                          <a:cs typeface="Times New Roman" pitchFamily="18" charset="0"/>
                        </a:rPr>
                        <a:t> размере 4 044,3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2 495,3 тыс.руб. 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не реализованы по причине отсутствия чрезвычайных ситуаций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8814">
                <a:tc gridSpan="2">
                  <a:txBody>
                    <a:bodyPr/>
                    <a:lstStyle/>
                    <a:p>
                      <a:pPr lvl="0"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1 549,0 тыс.руб.</a:t>
                      </a:r>
                      <a:r>
                        <a:rPr lang="ru-RU" sz="16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направлены: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51267">
                <a:tc gridSpan="2">
                  <a:txBody>
                    <a:bodyPr/>
                    <a:lstStyle/>
                    <a:p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расходы, связанные с предоставлением города  </a:t>
                      </a:r>
                      <a:r>
                        <a:rPr lang="ru-RU" sz="13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 Международной </a:t>
                      </a:r>
                      <a:r>
                        <a:rPr lang="ru-RU" sz="13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выставке-форуме «Россия» </a:t>
                      </a:r>
                      <a:r>
                        <a:rPr lang="ru-RU" sz="13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262,3 </a:t>
                      </a:r>
                      <a:r>
                        <a:rPr lang="ru-RU" sz="1300" b="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80764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обеспечение доли софинансирования местного бюджета к 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поступившей 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бюджета автономного 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округа – 77,01 </a:t>
                      </a:r>
                      <a:r>
                        <a:rPr lang="ru-RU" sz="1300" b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926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устранение дождевых луж на территории города Покачи - 120,6 тыс.руб.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51267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приобретения двух мониторов для Системы-112 города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- 24,0 </a:t>
                      </a:r>
                      <a:r>
                        <a:rPr lang="ru-RU" sz="13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991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расходы, связанные с заменой оконных блоков в МАДОУ ЦРР-д/с  - 413,3 тыс.руб.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00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приобретение системы кондиционирования для МКУ «ЕДДС» города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Покачи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108,0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51267">
                <a:tc gridSpan="2">
                  <a:txBody>
                    <a:bodyPr/>
                    <a:lstStyle/>
                    <a:p>
                      <a:pPr algn="l"/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исполнение постановления Мирового судьи судебного участка №1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Нижневартовского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судебного района ХМАО-Югры по делу об административном правонарушении 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50,0 </a:t>
                      </a:r>
                      <a:r>
                        <a:rPr lang="ru-RU" sz="1300" b="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(требование об установлении дорожных ограждений) 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5126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организации транспортной перевозки в город Ханты-Мансийск участников конкурса «Лучшие вкусы Югры» в выставке-форуме «Товары земли Югорской» - 117,0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057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Использование средств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резервного фонда в 2024 году,  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(2)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одержимое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4036002"/>
              </p:ext>
            </p:extLst>
          </p:nvPr>
        </p:nvGraphicFramePr>
        <p:xfrm>
          <a:off x="251520" y="1628800"/>
          <a:ext cx="8686799" cy="2251456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86867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506388">
                <a:tc>
                  <a:txBody>
                    <a:bodyPr/>
                    <a:lstStyle/>
                    <a:p>
                      <a:pPr marL="0" lvl="0" algn="l" defTabSz="914400" rtl="0" eaLnBrk="1" latinLnBrk="0" hangingPunct="1"/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-на 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приобретение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проездных 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билетов для участия детей во Всероссийских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соревнованиях 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 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футболу - 189,0 </a:t>
                      </a:r>
                      <a:r>
                        <a:rPr lang="ru-RU" sz="1300" b="0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30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на проведение оценки рыночной стоимости объектов энергетики, с целью их дальнейшей приватизации - 110,0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158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для участия в мероприятии «Югорская новогодняя елка» в городе Ханты-Мансийске -  41,8 </a:t>
                      </a:r>
                      <a:r>
                        <a:rPr lang="ru-RU" sz="1300" b="0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84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составления технических планов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3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объектов и  постановки их на кадастровый учет- </a:t>
                      </a:r>
                      <a:r>
                        <a:rPr lang="ru-RU" sz="13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36,0 </a:t>
                      </a:r>
                      <a:r>
                        <a:rPr lang="ru-RU" sz="1300" b="0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endParaRPr lang="ru-RU" sz="1300" b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671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характеристики бюджета города Покачи  и их изменение в 2024 году</a:t>
            </a: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555070"/>
              </p:ext>
            </p:extLst>
          </p:nvPr>
        </p:nvGraphicFramePr>
        <p:xfrm>
          <a:off x="179512" y="1082234"/>
          <a:ext cx="8856984" cy="2083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41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1843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386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574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3638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</a:t>
                      </a:r>
                    </a:p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</a:t>
                      </a:r>
                    </a:p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Дефицит(-), профицит</a:t>
                      </a:r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(+), </a:t>
                      </a:r>
                      <a:r>
                        <a:rPr lang="ru-RU" sz="1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6636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Первоначальные</a:t>
                      </a: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характеристики бюджета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1 908 528,4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1 908</a:t>
                      </a:r>
                      <a:r>
                        <a:rPr lang="ru-RU" sz="16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528,4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8465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Уточненные</a:t>
                      </a: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характеристики бюджета</a:t>
                      </a:r>
                      <a:endParaRPr lang="ru-RU" sz="16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 </a:t>
                      </a: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003,1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408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520,0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-161 516,9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92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Изменения за</a:t>
                      </a:r>
                      <a:r>
                        <a:rPr lang="ru-RU" sz="16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</a:t>
                      </a:r>
                      <a:r>
                        <a:rPr lang="ru-RU" sz="16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(+;-)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+338 474,7                                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+ 499</a:t>
                      </a:r>
                      <a:r>
                        <a:rPr lang="ru-RU" sz="16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991,6</a:t>
                      </a:r>
                      <a:endParaRPr lang="ru-RU" sz="16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-161 516,9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10468942"/>
              </p:ext>
            </p:extLst>
          </p:nvPr>
        </p:nvGraphicFramePr>
        <p:xfrm>
          <a:off x="455910" y="2854272"/>
          <a:ext cx="7400577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661620" y="5797133"/>
            <a:ext cx="316835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решение Думы города Покачи о бюджете изменения вносились 6 раза</a:t>
            </a:r>
          </a:p>
          <a:p>
            <a:endParaRPr lang="ru-RU" dirty="0"/>
          </a:p>
        </p:txBody>
      </p:sp>
      <p:pic>
        <p:nvPicPr>
          <p:cNvPr id="10" name="Рисунок 9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Выгнутая вверх стрелка 8"/>
          <p:cNvSpPr/>
          <p:nvPr/>
        </p:nvSpPr>
        <p:spPr>
          <a:xfrm rot="19928386">
            <a:off x="1835696" y="3068960"/>
            <a:ext cx="1008112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+18%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1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Выполнение показателей Указов Президента РФ по заработной плате в 202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году (руб.)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2705338"/>
              </p:ext>
            </p:extLst>
          </p:nvPr>
        </p:nvGraphicFramePr>
        <p:xfrm>
          <a:off x="87188" y="1095165"/>
          <a:ext cx="896448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727723" y="1268760"/>
            <a:ext cx="1143008" cy="571504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исполнено на 100,0%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5580112" y="1575499"/>
            <a:ext cx="1143008" cy="571504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исполнено на 100,6%</a:t>
            </a: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7512884" y="1412776"/>
            <a:ext cx="1143008" cy="571504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исполнено на 100,0%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360" y="5530874"/>
            <a:ext cx="9078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Среднесписочная численность работников, подпадающих под «Указы» составляет 38% от общей среднесписочной численности работников муниципальных учреждений</a:t>
            </a:r>
          </a:p>
        </p:txBody>
      </p:sp>
      <p:pic>
        <p:nvPicPr>
          <p:cNvPr id="12" name="Рисунок 11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714787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Дополнительные принятые полномочия городом 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Покачи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71080013"/>
              </p:ext>
            </p:extLst>
          </p:nvPr>
        </p:nvGraphicFramePr>
        <p:xfrm>
          <a:off x="179512" y="980728"/>
          <a:ext cx="8856984" cy="532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9512" y="1499368"/>
            <a:ext cx="416178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lvl="0" indent="-171450" algn="ctr">
              <a:buFont typeface="Arial" panose="020B0604020202020204" pitchFamily="34" charset="0"/>
              <a:buChar char="•"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Участие органов местного самоуправления города Покачи в  финансовом обеспечении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осуществлению первичного воинского учета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5159825" y="1279831"/>
            <a:ext cx="3672408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оплату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труда работников ВУС, компенсацию расходов на оплату стоимости проезда и провоза багажа к месту использования отпуска и обратно, командировочные расходы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580,9 тыс. руб.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/>
          </a:p>
        </p:txBody>
      </p:sp>
      <p:pic>
        <p:nvPicPr>
          <p:cNvPr id="13" name="Рисунок 12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FDCE06A-A764-1424-F4B9-7FE6B66311EA}"/>
              </a:ext>
            </a:extLst>
          </p:cNvPr>
          <p:cNvSpPr txBox="1"/>
          <p:nvPr/>
        </p:nvSpPr>
        <p:spPr>
          <a:xfrm>
            <a:off x="5424636" y="4873435"/>
            <a:ext cx="33961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Единовременная денежная выплата гражданам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5 250,0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 граждан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46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Субсидии юридическим лицам, не муниципальным учреждениям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2024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582331"/>
              </p:ext>
            </p:extLst>
          </p:nvPr>
        </p:nvGraphicFramePr>
        <p:xfrm>
          <a:off x="107504" y="1119218"/>
          <a:ext cx="8928993" cy="454203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040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722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117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204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204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623838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lang="ru-RU" sz="1400" b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="0" baseline="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b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расходов</a:t>
                      </a:r>
                    </a:p>
                    <a:p>
                      <a:pPr algn="ctr"/>
                      <a:endParaRPr lang="ru-RU" sz="13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0" dirty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</a:p>
                    <a:p>
                      <a:pPr algn="ctr"/>
                      <a:r>
                        <a:rPr lang="ru-RU" sz="1350" b="0" baseline="0" dirty="0">
                          <a:latin typeface="Times New Roman" pitchFamily="18" charset="0"/>
                          <a:cs typeface="Times New Roman" pitchFamily="18" charset="0"/>
                        </a:rPr>
                        <a:t> план на </a:t>
                      </a:r>
                    </a:p>
                    <a:p>
                      <a:pPr algn="ctr"/>
                      <a:r>
                        <a:rPr lang="ru-RU" sz="1350" b="0" baseline="0" dirty="0">
                          <a:latin typeface="Times New Roman" pitchFamily="18" charset="0"/>
                          <a:cs typeface="Times New Roman" pitchFamily="18" charset="0"/>
                        </a:rPr>
                        <a:t> 2024 год, </a:t>
                      </a:r>
                    </a:p>
                    <a:p>
                      <a:pPr algn="ctr"/>
                      <a:r>
                        <a:rPr lang="ru-RU" sz="1350" b="0" baseline="0" dirty="0">
                          <a:latin typeface="Times New Roman" pitchFamily="18" charset="0"/>
                          <a:cs typeface="Times New Roman" pitchFamily="18" charset="0"/>
                        </a:rPr>
                        <a:t>тыс. руб.</a:t>
                      </a:r>
                      <a:endParaRPr lang="ru-RU" sz="13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0" dirty="0">
                          <a:latin typeface="Times New Roman" pitchFamily="18" charset="0"/>
                          <a:cs typeface="Times New Roman" pitchFamily="18" charset="0"/>
                        </a:rPr>
                        <a:t>Исполнено в 2024 году, тыс. руб.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>
                          <a:latin typeface="Times New Roman" pitchFamily="18" charset="0"/>
                          <a:cs typeface="Times New Roman" pitchFamily="18" charset="0"/>
                        </a:rPr>
                        <a:t>% </a:t>
                      </a:r>
                      <a:r>
                        <a:rPr lang="ru-RU" sz="1350" b="0" dirty="0" err="1">
                          <a:latin typeface="Times New Roman" pitchFamily="18" charset="0"/>
                          <a:cs typeface="Times New Roman" pitchFamily="18" charset="0"/>
                        </a:rPr>
                        <a:t>испол</a:t>
                      </a:r>
                      <a:r>
                        <a:rPr lang="ru-RU" sz="1350" b="0" dirty="0">
                          <a:latin typeface="Times New Roman" pitchFamily="18" charset="0"/>
                          <a:cs typeface="Times New Roman" pitchFamily="18" charset="0"/>
                        </a:rPr>
                        <a:t>-нения</a:t>
                      </a:r>
                    </a:p>
                    <a:p>
                      <a:pPr algn="ctr"/>
                      <a:endParaRPr lang="ru-RU" sz="135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93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социально ориентированным некоммерческим организациям </a:t>
                      </a:r>
                      <a:endParaRPr lang="ru-RU" sz="125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361,1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361,1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5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субъектам малого и среднего предпринимательства </a:t>
                      </a:r>
                      <a:endParaRPr lang="ru-RU" sz="125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3 392,7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3 392,7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организациям, осуществляющим </a:t>
                      </a:r>
                      <a:r>
                        <a:rPr lang="ru-RU" sz="12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полномочия в сфере жилищно-коммунального комплекса</a:t>
                      </a:r>
                      <a:endParaRPr lang="ru-RU" sz="125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50" b="0" i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82 386,7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81 702,2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индивидуальным предпринимателям </a:t>
                      </a:r>
                      <a:r>
                        <a:rPr lang="ru-RU" sz="12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</a:t>
                      </a:r>
                      <a:r>
                        <a:rPr lang="ru-RU" sz="1250" b="1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оказание муниципальных услуг в социальной </a:t>
                      </a:r>
                      <a:r>
                        <a:rPr lang="ru-RU" sz="12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сфере</a:t>
                      </a:r>
                      <a:endParaRPr lang="ru-RU" sz="125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1 449,5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1 449,5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792088">
                <a:tc>
                  <a:txBody>
                    <a:bodyPr/>
                    <a:lstStyle/>
                    <a:p>
                      <a:pPr algn="ctr" fontAlgn="ctr"/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</a:t>
                      </a:r>
                      <a:endParaRPr lang="ru-RU" sz="1250" b="1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87 590,0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86 905,5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5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5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199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496" y="0"/>
            <a:ext cx="8151241" cy="83671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 муниципального долга в 2022-2023 годах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070668823"/>
              </p:ext>
            </p:extLst>
          </p:nvPr>
        </p:nvGraphicFramePr>
        <p:xfrm>
          <a:off x="683568" y="1268760"/>
          <a:ext cx="367240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220132229"/>
              </p:ext>
            </p:extLst>
          </p:nvPr>
        </p:nvGraphicFramePr>
        <p:xfrm>
          <a:off x="4860032" y="1268760"/>
          <a:ext cx="374441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Пятиугольник 11"/>
          <p:cNvSpPr/>
          <p:nvPr/>
        </p:nvSpPr>
        <p:spPr>
          <a:xfrm>
            <a:off x="3599892" y="3553620"/>
            <a:ext cx="1656184" cy="648072"/>
          </a:xfrm>
          <a:prstGeom prst="homePlat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599892" y="3573016"/>
            <a:ext cx="14401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снижение на 2,6%</a:t>
            </a:r>
          </a:p>
        </p:txBody>
      </p:sp>
      <p:sp>
        <p:nvSpPr>
          <p:cNvPr id="14" name="Пятиугольник 13"/>
          <p:cNvSpPr/>
          <p:nvPr/>
        </p:nvSpPr>
        <p:spPr>
          <a:xfrm>
            <a:off x="4300857" y="5139032"/>
            <a:ext cx="1656184" cy="648072"/>
          </a:xfrm>
          <a:prstGeom prst="homePlat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4319972" y="5202329"/>
            <a:ext cx="1440160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уменьшение на 74,2%</a:t>
            </a:r>
          </a:p>
        </p:txBody>
      </p:sp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Рисунок 15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Обслуживание муниципального долга 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2023-2024 годах                                                              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14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1783" y="22048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ДЕФИЦИТ   БЮДЖЕТА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34</a:t>
            </a:fld>
            <a:endParaRPr lang="ru-RU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7" y="188640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88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 финансирования дефицита бюджета города Покачи в 2024 году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5996971"/>
              </p:ext>
            </p:extLst>
          </p:nvPr>
        </p:nvGraphicFramePr>
        <p:xfrm>
          <a:off x="107504" y="1108182"/>
          <a:ext cx="8892480" cy="531171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911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275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535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10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710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800740"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b="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u="none" dirty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план,               тыс.руб.</a:t>
                      </a:r>
                      <a:endParaRPr lang="ru-RU" sz="1600" b="0" u="non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u="none" dirty="0">
                          <a:latin typeface="Times New Roman" pitchFamily="18" charset="0"/>
                          <a:cs typeface="Times New Roman" pitchFamily="18" charset="0"/>
                        </a:rPr>
                        <a:t>Сумма изменений</a:t>
                      </a:r>
                      <a:endParaRPr lang="ru-RU" sz="1600" b="0" u="non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u="none" dirty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план,</a:t>
                      </a:r>
                    </a:p>
                    <a:p>
                      <a:pPr algn="ctr"/>
                      <a:r>
                        <a:rPr lang="ru-RU" sz="1600" b="0" u="none" dirty="0">
                          <a:latin typeface="Times New Roman" pitchFamily="18" charset="0"/>
                          <a:cs typeface="Times New Roman" pitchFamily="18" charset="0"/>
                        </a:rPr>
                        <a:t> тыс.руб.</a:t>
                      </a:r>
                      <a:endParaRPr lang="ru-RU" sz="1600" b="0" u="non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u="none" dirty="0">
                          <a:latin typeface="Times New Roman" pitchFamily="18" charset="0"/>
                          <a:cs typeface="Times New Roman" pitchFamily="18" charset="0"/>
                        </a:rPr>
                        <a:t>Фактическое исполнение,  тыс.руб.</a:t>
                      </a:r>
                      <a:endParaRPr lang="ru-RU" sz="1600" b="0" u="non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49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Дефицит (-)/ профицит (+)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-161 516,9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-161 516,9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- 62 </a:t>
                      </a:r>
                      <a:r>
                        <a:rPr kumimoji="0"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74056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Всего:</a:t>
                      </a:r>
                      <a:endParaRPr kumimoji="0" lang="ru-RU" sz="16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0,0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 </a:t>
                      </a:r>
                      <a:r>
                        <a:rPr kumimoji="0" lang="ru-RU" sz="1600" b="1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516,9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u="none" strike="noStrike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 </a:t>
                      </a:r>
                      <a:r>
                        <a:rPr kumimoji="0" lang="ru-RU" sz="1600" b="1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516,9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 </a:t>
                      </a:r>
                      <a:r>
                        <a:rPr kumimoji="0"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382,1</a:t>
                      </a:r>
                    </a:p>
                  </a:txBody>
                  <a:tcPr marL="9525" marR="9525" marT="9525" marB="0" anchor="ctr"/>
                </a:tc>
              </a:tr>
              <a:tr h="474056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b="1" kern="1200" dirty="0">
                          <a:latin typeface="Times New Roman" pitchFamily="18" charset="0"/>
                          <a:cs typeface="Times New Roman" pitchFamily="18" charset="0"/>
                        </a:rPr>
                        <a:t>Бюджетный кредит</a:t>
                      </a:r>
                      <a:endParaRPr kumimoji="0" lang="ru-RU" sz="1600" b="1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11 628,0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38 383,6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50 011,6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50 011,6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6228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привлечение</a:t>
                      </a:r>
                      <a:endParaRPr kumimoji="0" lang="ru-RU" sz="1600" b="0" i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0" i="1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118 008,0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-23 690,0</a:t>
                      </a:r>
                      <a:endParaRPr kumimoji="0"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94 318,0</a:t>
                      </a:r>
                      <a:endParaRPr kumimoji="0"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94 318,0</a:t>
                      </a:r>
                      <a:endParaRPr kumimoji="0"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6228">
                <a:tc>
                  <a:txBody>
                    <a:bodyPr/>
                    <a:lstStyle/>
                    <a:p>
                      <a:pPr algn="l" fontAlgn="b"/>
                      <a:r>
                        <a:rPr kumimoji="0" lang="ru-RU" sz="1600" kern="1200" dirty="0">
                          <a:latin typeface="Times New Roman" pitchFamily="18" charset="0"/>
                          <a:cs typeface="Times New Roman" pitchFamily="18" charset="0"/>
                        </a:rPr>
                        <a:t>погашение</a:t>
                      </a:r>
                      <a:endParaRPr kumimoji="0" lang="ru-RU" sz="1600" b="0" i="1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0" i="1" u="none" strike="noStrike" kern="12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-106 380,0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62</a:t>
                      </a:r>
                      <a:r>
                        <a:rPr kumimoji="0" lang="ru-RU" sz="1600" b="0" i="0" u="none" strike="noStrike" kern="1200" baseline="0" dirty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073,6</a:t>
                      </a:r>
                      <a:endParaRPr kumimoji="0"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-44 306,4</a:t>
                      </a:r>
                      <a:endParaRPr kumimoji="0"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-44 306,4</a:t>
                      </a:r>
                      <a:endParaRPr kumimoji="0"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927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>
                          <a:latin typeface="Times New Roman" pitchFamily="18" charset="0"/>
                          <a:cs typeface="Times New Roman" pitchFamily="18" charset="0"/>
                        </a:rPr>
                        <a:t>Коммерческий кредит</a:t>
                      </a:r>
                      <a:endParaRPr kumimoji="0" lang="ru-RU" sz="1600" b="1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28 4028,0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600" b="1" i="0" u="none" strike="noStrike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4 416,4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-7 211,6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b="1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-37 518,0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2622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привлечение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30 306,4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30 306,4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119 536,0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2622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погашение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-11 628,0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-25 890,0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-37 518,0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600" u="none" strike="noStrike" kern="1200" dirty="0">
                          <a:latin typeface="Times New Roman" pitchFamily="18" charset="0"/>
                          <a:cs typeface="Times New Roman" pitchFamily="18" charset="0"/>
                        </a:rPr>
                        <a:t>-157 054,0</a:t>
                      </a:r>
                      <a:endParaRPr lang="ru-RU" sz="1600" b="0" i="1" u="none" strike="noStrike" kern="12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801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118 716,9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118 716,9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600" u="none" strike="noStrike" kern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49 888,5</a:t>
                      </a:r>
                      <a:endParaRPr kumimoji="0" lang="ru-RU" sz="16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8525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задержка 5"/>
          <p:cNvSpPr/>
          <p:nvPr/>
        </p:nvSpPr>
        <p:spPr>
          <a:xfrm rot="16200000">
            <a:off x="3993442" y="47118"/>
            <a:ext cx="1373140" cy="2808312"/>
          </a:xfrm>
          <a:prstGeom prst="flowChartDelay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сохраненные данные 7"/>
          <p:cNvSpPr/>
          <p:nvPr/>
        </p:nvSpPr>
        <p:spPr>
          <a:xfrm>
            <a:off x="1853991" y="994144"/>
            <a:ext cx="2158192" cy="1135440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75856" y="2137844"/>
            <a:ext cx="2808312" cy="43075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сохраненные данные 10"/>
          <p:cNvSpPr/>
          <p:nvPr/>
        </p:nvSpPr>
        <p:spPr>
          <a:xfrm>
            <a:off x="1484912" y="2323767"/>
            <a:ext cx="2339995" cy="1208527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сохраненные данные 11"/>
          <p:cNvSpPr/>
          <p:nvPr/>
        </p:nvSpPr>
        <p:spPr>
          <a:xfrm>
            <a:off x="1187624" y="3755128"/>
            <a:ext cx="2501766" cy="1142420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сохраненные данные 12"/>
          <p:cNvSpPr/>
          <p:nvPr/>
        </p:nvSpPr>
        <p:spPr>
          <a:xfrm>
            <a:off x="1043608" y="5120382"/>
            <a:ext cx="2645782" cy="1205457"/>
          </a:xfrm>
          <a:prstGeom prst="flowChartOnlineStorag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875145" y="1210608"/>
            <a:ext cx="158417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spc="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24908" y="2594641"/>
            <a:ext cx="158417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71067" y="3997550"/>
            <a:ext cx="1584176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spc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34030" y="5395025"/>
            <a:ext cx="265825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долга к объему собственных доходов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(без доп. норматива отчислений)</a:t>
            </a:r>
          </a:p>
        </p:txBody>
      </p:sp>
      <p:sp>
        <p:nvSpPr>
          <p:cNvPr id="18" name="Блок-схема: сохраненные данные 17"/>
          <p:cNvSpPr/>
          <p:nvPr/>
        </p:nvSpPr>
        <p:spPr>
          <a:xfrm rot="10800000">
            <a:off x="5220072" y="971659"/>
            <a:ext cx="2158192" cy="1135440"/>
          </a:xfrm>
          <a:prstGeom prst="flowChartOnlineStorag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Блок-схема: сохраненные данные 18"/>
          <p:cNvSpPr/>
          <p:nvPr/>
        </p:nvSpPr>
        <p:spPr>
          <a:xfrm rot="10800000">
            <a:off x="5391329" y="2354307"/>
            <a:ext cx="2349023" cy="1208527"/>
          </a:xfrm>
          <a:prstGeom prst="flowChartOnlineStorag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Блок-схема: сохраненные данные 19"/>
          <p:cNvSpPr/>
          <p:nvPr/>
        </p:nvSpPr>
        <p:spPr>
          <a:xfrm rot="10800000">
            <a:off x="5644533" y="3800355"/>
            <a:ext cx="2458943" cy="1142420"/>
          </a:xfrm>
          <a:prstGeom prst="flowChartOnlineStorag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сохраненные данные 20"/>
          <p:cNvSpPr/>
          <p:nvPr/>
        </p:nvSpPr>
        <p:spPr>
          <a:xfrm rot="10800000">
            <a:off x="5644532" y="5116737"/>
            <a:ext cx="2671883" cy="1205457"/>
          </a:xfrm>
          <a:prstGeom prst="flowChartOnlineStorag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917981" y="1317757"/>
            <a:ext cx="167409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01.01.2024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675136" y="1326128"/>
            <a:ext cx="152915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01.01.2025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74348" y="3971455"/>
            <a:ext cx="1706199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116 593,6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413289" y="3971455"/>
            <a:ext cx="1706199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104 100,0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882878" y="2556295"/>
            <a:ext cx="1706199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146 900,0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33707" y="2486305"/>
            <a:ext cx="1609600" cy="80021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107 100,0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27629" y="5457856"/>
            <a:ext cx="1475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22,9%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582046" y="5448924"/>
            <a:ext cx="111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24,6%</a:t>
            </a:r>
          </a:p>
        </p:txBody>
      </p:sp>
      <p:sp>
        <p:nvSpPr>
          <p:cNvPr id="30" name="Блок-схема: ссылка на другую страницу 29"/>
          <p:cNvSpPr/>
          <p:nvPr/>
        </p:nvSpPr>
        <p:spPr>
          <a:xfrm>
            <a:off x="2141224" y="3429000"/>
            <a:ext cx="978264" cy="542455"/>
          </a:xfrm>
          <a:prstGeom prst="flowChartOffpageConnector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ссылка на другую страницу 30"/>
          <p:cNvSpPr/>
          <p:nvPr/>
        </p:nvSpPr>
        <p:spPr>
          <a:xfrm>
            <a:off x="6172910" y="3444775"/>
            <a:ext cx="978264" cy="542455"/>
          </a:xfrm>
          <a:prstGeom prst="flowChartOffpageConnector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2182237" y="3492512"/>
            <a:ext cx="945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-2,8%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86949" y="3513630"/>
            <a:ext cx="94534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-20,6%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Муниципальный долг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Рисунок 3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Выгнутая вверх стрелка 1"/>
          <p:cNvSpPr/>
          <p:nvPr/>
        </p:nvSpPr>
        <p:spPr>
          <a:xfrm>
            <a:off x="3491880" y="4897549"/>
            <a:ext cx="2390998" cy="403660"/>
          </a:xfrm>
          <a:prstGeom prst="curvedDown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92D050"/>
                </a:solidFill>
              </a:ln>
              <a:solidFill>
                <a:srgbClr val="92D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75145" y="5024210"/>
            <a:ext cx="1548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Снижение на 1,7%</a:t>
            </a:r>
          </a:p>
        </p:txBody>
      </p:sp>
    </p:spTree>
    <p:extLst>
      <p:ext uri="{BB962C8B-B14F-4D97-AF65-F5344CB8AC3E}">
        <p14:creationId xmlns:p14="http://schemas.microsoft.com/office/powerpoint/2010/main" val="666467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1783" y="22048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37</a:t>
            </a:fld>
            <a:endParaRPr lang="ru-RU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7" y="188640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95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180" y="0"/>
            <a:ext cx="912882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180" y="1556792"/>
            <a:ext cx="9113640" cy="3528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</a:t>
            </a:r>
            <a:b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 ИСПОЛНЕНИИ БЮДЖЕТА</a:t>
            </a:r>
            <a:b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ПОКАЧИ</a:t>
            </a:r>
            <a:b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CC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2024 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38</a:t>
            </a:fld>
            <a:endParaRPr lang="ru-RU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2743200" y="4652963"/>
            <a:ext cx="6400800" cy="1536700"/>
          </a:xfrm>
        </p:spPr>
        <p:txBody>
          <a:bodyPr anchor="b">
            <a:normAutofit fontScale="92500" lnSpcReduction="20000"/>
          </a:bodyPr>
          <a:lstStyle/>
          <a:p>
            <a:pPr marL="0" indent="0"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города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Покачи</a:t>
            </a:r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26 мая 2025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" y="6453335"/>
            <a:ext cx="9113640" cy="372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527" y="6896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61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1783" y="2276872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7" y="188640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710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845"/>
            <a:ext cx="8188969" cy="101421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Основные результаты мероприятий по мобилизации доходов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2024 году</a:t>
            </a:r>
          </a:p>
        </p:txBody>
      </p:sp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129631"/>
              </p:ext>
            </p:extLst>
          </p:nvPr>
        </p:nvGraphicFramePr>
        <p:xfrm>
          <a:off x="15180" y="1119219"/>
          <a:ext cx="9113639" cy="5334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128068" y="3537307"/>
            <a:ext cx="1432072" cy="280831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1 901,0 тыс. руб.</a:t>
            </a:r>
          </a:p>
          <a:p>
            <a:pPr algn="ctr"/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453,3  тыс. руб.</a:t>
            </a:r>
          </a:p>
          <a:p>
            <a:pPr algn="ctr"/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989,0 тыс. руб.</a:t>
            </a:r>
          </a:p>
          <a:p>
            <a:pPr algn="ctr"/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164,0 тыс. руб.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75320" y="3429000"/>
            <a:ext cx="7396261" cy="27363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 algn="just">
              <a:buFontTx/>
              <a:buChar char="-"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поступление налоговых доходов в бюджет города Покачи от деятельности субъектов малого и среднего предпринимательства - получателей мер поддержки;</a:t>
            </a:r>
          </a:p>
          <a:p>
            <a:pPr algn="just"/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>
              <a:buFontTx/>
              <a:buChar char="-"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реализация земельных участков, находящихся в государственной и муниципальной собственности;</a:t>
            </a:r>
          </a:p>
          <a:p>
            <a:pPr algn="just"/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>
              <a:buFontTx/>
              <a:buChar char="-"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погашение просроченной дебиторской задолженности по неналоговым платежам в досудебном порядке в части пользования жилыми помещениями (платы за наем) и земельными участками ;</a:t>
            </a:r>
          </a:p>
          <a:p>
            <a:pPr algn="just"/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 algn="just">
              <a:buFontTx/>
              <a:buChar char="-"/>
            </a:pPr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поступление в связи с вовлечением в налоговый оборот гаражей и земельных участков, на которых они расположены (Федеральный закон от 5 апреля 2021 №79-ФЗ "О внесении изменений в отдельные законодательные акты Российской Федерации" ("гаражная амнистия")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Tx/>
              <a:buChar char="-"/>
            </a:pP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817446" y="3091107"/>
            <a:ext cx="5822" cy="337893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cxnSpLocks/>
          </p:cNvCxnSpPr>
          <p:nvPr/>
        </p:nvCxnSpPr>
        <p:spPr>
          <a:xfrm>
            <a:off x="5364088" y="3091107"/>
            <a:ext cx="0" cy="430620"/>
          </a:xfrm>
          <a:prstGeom prst="straightConnector1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3477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Рисунок 2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Рисунок 29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8186737" cy="105273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доходной части бюджета в 2023 и 2024 годах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322381005"/>
              </p:ext>
            </p:extLst>
          </p:nvPr>
        </p:nvGraphicFramePr>
        <p:xfrm>
          <a:off x="34868" y="2090833"/>
          <a:ext cx="2973036" cy="4341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541598378"/>
              </p:ext>
            </p:extLst>
          </p:nvPr>
        </p:nvGraphicFramePr>
        <p:xfrm>
          <a:off x="6083814" y="2081904"/>
          <a:ext cx="2952328" cy="434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2617" y="1044313"/>
            <a:ext cx="201622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spc="300" dirty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ru-RU" spc="3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spc="300" dirty="0">
                <a:latin typeface="Times New Roman" pitchFamily="18" charset="0"/>
                <a:cs typeface="Times New Roman" pitchFamily="18" charset="0"/>
              </a:rPr>
              <a:t>год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47673" y="1044313"/>
            <a:ext cx="1668567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b="1" spc="300" dirty="0">
                <a:latin typeface="Times New Roman" pitchFamily="18" charset="0"/>
                <a:cs typeface="Times New Roman" pitchFamily="18" charset="0"/>
              </a:rPr>
              <a:t>2024 год</a:t>
            </a:r>
          </a:p>
        </p:txBody>
      </p:sp>
      <p:sp>
        <p:nvSpPr>
          <p:cNvPr id="11" name="Левая фигурная скобка 10"/>
          <p:cNvSpPr/>
          <p:nvPr/>
        </p:nvSpPr>
        <p:spPr>
          <a:xfrm rot="5400000">
            <a:off x="1391627" y="80148"/>
            <a:ext cx="415338" cy="2906302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120646" y="1700808"/>
            <a:ext cx="2820166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доходы</a:t>
            </a:r>
          </a:p>
        </p:txBody>
      </p:sp>
      <p:sp>
        <p:nvSpPr>
          <p:cNvPr id="19" name="Левая фигурная скобка 18"/>
          <p:cNvSpPr/>
          <p:nvPr/>
        </p:nvSpPr>
        <p:spPr>
          <a:xfrm rot="5400000">
            <a:off x="5951707" y="-1357760"/>
            <a:ext cx="415338" cy="5782119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159376" y="1698316"/>
            <a:ext cx="2718666" cy="34104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Полученные доходы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061979" y="1488342"/>
            <a:ext cx="306018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Плановые доходы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(на этапе принятия решения)</a:t>
            </a:r>
          </a:p>
        </p:txBody>
      </p:sp>
      <p:graphicFrame>
        <p:nvGraphicFramePr>
          <p:cNvPr id="24" name="Схема 23"/>
          <p:cNvGraphicFramePr/>
          <p:nvPr>
            <p:extLst>
              <p:ext uri="{D42A27DB-BD31-4B8C-83A1-F6EECF244321}">
                <p14:modId xmlns:p14="http://schemas.microsoft.com/office/powerpoint/2010/main" val="1227802836"/>
              </p:ext>
            </p:extLst>
          </p:nvPr>
        </p:nvGraphicFramePr>
        <p:xfrm>
          <a:off x="3061979" y="2081904"/>
          <a:ext cx="2952328" cy="4341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25" name="Picture 1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Двойная стрелка влево/вправо 2"/>
          <p:cNvSpPr/>
          <p:nvPr/>
        </p:nvSpPr>
        <p:spPr>
          <a:xfrm>
            <a:off x="2489507" y="6006820"/>
            <a:ext cx="1125879" cy="44738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505448" y="6061906"/>
            <a:ext cx="1198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-16,9%</a:t>
            </a:r>
          </a:p>
        </p:txBody>
      </p:sp>
      <p:sp>
        <p:nvSpPr>
          <p:cNvPr id="37" name="Двойная стрелка влево/вправо 36"/>
          <p:cNvSpPr/>
          <p:nvPr/>
        </p:nvSpPr>
        <p:spPr>
          <a:xfrm>
            <a:off x="5519016" y="6005952"/>
            <a:ext cx="1125879" cy="44738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5393211" y="6063543"/>
            <a:ext cx="1393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+16,7%</a:t>
            </a:r>
          </a:p>
        </p:txBody>
      </p:sp>
    </p:spTree>
    <p:extLst>
      <p:ext uri="{BB962C8B-B14F-4D97-AF65-F5344CB8AC3E}">
        <p14:creationId xmlns:p14="http://schemas.microsoft.com/office/powerpoint/2010/main" val="395755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1"/>
            <a:ext cx="4944161" cy="83671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города Покачи в 2024 году</a:t>
            </a:r>
          </a:p>
        </p:txBody>
      </p:sp>
      <p:graphicFrame>
        <p:nvGraphicFramePr>
          <p:cNvPr id="6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6935748"/>
              </p:ext>
            </p:extLst>
          </p:nvPr>
        </p:nvGraphicFramePr>
        <p:xfrm>
          <a:off x="45715" y="562372"/>
          <a:ext cx="4320401" cy="6093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951105"/>
              </p:ext>
            </p:extLst>
          </p:nvPr>
        </p:nvGraphicFramePr>
        <p:xfrm>
          <a:off x="4355976" y="1412776"/>
          <a:ext cx="4758289" cy="51817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Прямоугольная выноска 7"/>
          <p:cNvSpPr/>
          <p:nvPr/>
        </p:nvSpPr>
        <p:spPr>
          <a:xfrm rot="5400000">
            <a:off x="3332405" y="2810796"/>
            <a:ext cx="275420" cy="960989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vert27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50%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ая выноска 8"/>
          <p:cNvSpPr/>
          <p:nvPr/>
        </p:nvSpPr>
        <p:spPr>
          <a:xfrm rot="5400000">
            <a:off x="3326099" y="3524569"/>
            <a:ext cx="288032" cy="960990"/>
          </a:xfrm>
          <a:prstGeom prst="wedgeRect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5,3%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148446" y="1238665"/>
            <a:ext cx="461665" cy="2809539"/>
          </a:xfrm>
          <a:prstGeom prst="rect">
            <a:avLst/>
          </a:prstGeom>
          <a:noFill/>
        </p:spPr>
        <p:txBody>
          <a:bodyPr vert="vert270" wrap="square" rtlCol="0" anchor="ctr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2 262 253,6 тыс. руб.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 rot="5400000">
            <a:off x="3386662" y="1261286"/>
            <a:ext cx="276112" cy="947379"/>
          </a:xfrm>
          <a:prstGeom prst="wedge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vert27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2,0%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32336" y="974194"/>
            <a:ext cx="4029075" cy="7259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 доходов бюджета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города Покачи в 2024 году</a:t>
            </a:r>
          </a:p>
        </p:txBody>
      </p:sp>
      <p:sp>
        <p:nvSpPr>
          <p:cNvPr id="17" name="Овальная выноска 16"/>
          <p:cNvSpPr/>
          <p:nvPr/>
        </p:nvSpPr>
        <p:spPr>
          <a:xfrm>
            <a:off x="6194756" y="1713598"/>
            <a:ext cx="2933114" cy="954570"/>
          </a:xfrm>
          <a:prstGeom prst="wedgeEllipseCallout">
            <a:avLst>
              <a:gd name="adj1" fmla="val -64139"/>
              <a:gd name="adj2" fmla="val 1215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502361" y="1873031"/>
            <a:ext cx="23907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поступления, имеющие целевое назначение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67546" y="5838257"/>
            <a:ext cx="2390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нецелевые поступления</a:t>
            </a:r>
          </a:p>
        </p:txBody>
      </p:sp>
      <p:pic>
        <p:nvPicPr>
          <p:cNvPr id="21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Овальная выноска 22"/>
          <p:cNvSpPr/>
          <p:nvPr/>
        </p:nvSpPr>
        <p:spPr>
          <a:xfrm rot="10800000">
            <a:off x="4029006" y="5574333"/>
            <a:ext cx="2967948" cy="866402"/>
          </a:xfrm>
          <a:prstGeom prst="wedgeEllipseCallout">
            <a:avLst>
              <a:gd name="adj1" fmla="val -60566"/>
              <a:gd name="adj2" fmla="val 14058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4530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Состав дотации поступившей в  бюджет города Покачи в 2024 году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6027854"/>
              </p:ext>
            </p:extLst>
          </p:nvPr>
        </p:nvGraphicFramePr>
        <p:xfrm>
          <a:off x="179512" y="1124744"/>
          <a:ext cx="8651304" cy="51454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0057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018" y="-33064"/>
            <a:ext cx="8320434" cy="11282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Поступления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налоговых доходов 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в 2023-2024 годах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37" y="-57119"/>
            <a:ext cx="1000125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6" name="Содержимое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2656459"/>
              </p:ext>
            </p:extLst>
          </p:nvPr>
        </p:nvGraphicFramePr>
        <p:xfrm>
          <a:off x="-142908" y="1095165"/>
          <a:ext cx="9286908" cy="5430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" name="Рисунок 6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0" y="6453336"/>
            <a:ext cx="4427984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61" b="29268"/>
          <a:stretch/>
        </p:blipFill>
        <p:spPr bwMode="auto">
          <a:xfrm>
            <a:off x="4427984" y="6454204"/>
            <a:ext cx="4716016" cy="404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Выгнутая вверх стрелка 2"/>
          <p:cNvSpPr/>
          <p:nvPr/>
        </p:nvSpPr>
        <p:spPr>
          <a:xfrm>
            <a:off x="2555776" y="3789040"/>
            <a:ext cx="936104" cy="2880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+14,8</a:t>
            </a:r>
            <a:r>
              <a:rPr lang="ru-RU" dirty="0" smtClean="0">
                <a:solidFill>
                  <a:schemeClr val="tx1"/>
                </a:solidFill>
              </a:rPr>
              <a:t>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Выгнутая вверх стрелка 3"/>
          <p:cNvSpPr/>
          <p:nvPr/>
        </p:nvSpPr>
        <p:spPr>
          <a:xfrm>
            <a:off x="4427984" y="3501008"/>
            <a:ext cx="1008112" cy="28803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+94,7%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ыгнутая вверх стрелка 8"/>
          <p:cNvSpPr/>
          <p:nvPr/>
        </p:nvSpPr>
        <p:spPr>
          <a:xfrm>
            <a:off x="6084168" y="3645024"/>
            <a:ext cx="1008112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+19,5</a:t>
            </a:r>
            <a:r>
              <a:rPr lang="ru-RU" dirty="0" smtClean="0">
                <a:solidFill>
                  <a:schemeClr val="tx1"/>
                </a:solidFill>
              </a:rPr>
              <a:t>%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7596336" y="3933056"/>
            <a:ext cx="1008112" cy="36004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+80%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067944" y="1268760"/>
            <a:ext cx="3888432" cy="1656184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2023 год – 957 115,9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год – 965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732,2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(+0,9%)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chart seriesIdx="2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graphicEl>
                                              <a:chart seriesIdx="2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chart seriesIdx="2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>
                                            <p:graphicEl>
                                              <a:chart seriesIdx="2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">
                                            <p:graphicEl>
                                              <a:chart seriesIdx="0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">
                                            <p:graphicEl>
                                              <a:chart seriesIdx="1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4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>
                                            <p:graphicEl>
                                              <a:chart seriesIdx="2" categoryIdx="4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El"/>
        </p:bldSub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23380</TotalTime>
  <Words>3980</Words>
  <Application>Microsoft Office PowerPoint</Application>
  <PresentationFormat>Экран (4:3)</PresentationFormat>
  <Paragraphs>871</Paragraphs>
  <Slides>38</Slides>
  <Notes>32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Волна</vt:lpstr>
      <vt:lpstr>ОТЧЕТ   ОБ ИСПОЛНЕНИИ БЮДЖЕТА ГОРОДА ПОКАЧИ ЗА 2024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Расходы, связанные с реализацией инициативных проектов в  городе Покачи в 2024, тыс. руб.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ОТЧЕТ   ОБ ИСПОЛНЕНИИ БЮДЖЕТА ГОРОДА ПОКАЧИ ЗА 2024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Оксана Николаевна</cp:lastModifiedBy>
  <cp:revision>2542</cp:revision>
  <cp:lastPrinted>2025-05-26T09:09:03Z</cp:lastPrinted>
  <dcterms:created xsi:type="dcterms:W3CDTF">2013-05-18T18:27:44Z</dcterms:created>
  <dcterms:modified xsi:type="dcterms:W3CDTF">2025-05-26T12:21:18Z</dcterms:modified>
</cp:coreProperties>
</file>